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0" r:id="rId4"/>
  </p:sldMasterIdLst>
  <p:notesMasterIdLst>
    <p:notesMasterId r:id="rId14"/>
  </p:notesMasterIdLst>
  <p:sldIdLst>
    <p:sldId id="256" r:id="rId5"/>
    <p:sldId id="495" r:id="rId6"/>
    <p:sldId id="494" r:id="rId7"/>
    <p:sldId id="481" r:id="rId8"/>
    <p:sldId id="493" r:id="rId9"/>
    <p:sldId id="496" r:id="rId10"/>
    <p:sldId id="497" r:id="rId11"/>
    <p:sldId id="490" r:id="rId12"/>
    <p:sldId id="492" r:id="rId13"/>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9E21B61-F9EB-099A-8945-99A04C0A1A6A}" name="Nicole Stewart" initials="NS" userId="S::nstewart@vccs.edu::8629afd9-5a17-4565-afcf-249c5b60b1e8" providerId="AD"/>
  <p188:author id="{A51F4864-2F37-AA74-BD30-F7C21DBCB07B}" name="Adina Slyter" initials="AS" userId="S::aslyter@ssc.vccs.edu::1dfd96eb-410f-484d-ad27-8f4fd9c577b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Kimberly Lawrence" initials="KL" lastIdx="0" clrIdx="0">
    <p:extLst>
      <p:ext uri="{19B8F6BF-5375-455C-9EA6-DF929625EA0E}">
        <p15:presenceInfo xmlns:p15="http://schemas.microsoft.com/office/powerpoint/2012/main" userId="S-1-5-21-3429970494-2018500486-1122582548-425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CCFFFF"/>
    <a:srgbClr val="0033CC"/>
    <a:srgbClr val="E76618"/>
    <a:srgbClr val="E06C24"/>
    <a:srgbClr val="0000FF"/>
    <a:srgbClr val="4BD41A"/>
    <a:srgbClr val="FFE0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65" autoAdjust="0"/>
    <p:restoredTop sz="94660"/>
  </p:normalViewPr>
  <p:slideViewPr>
    <p:cSldViewPr snapToGrid="0">
      <p:cViewPr varScale="1">
        <p:scale>
          <a:sx n="104" d="100"/>
          <a:sy n="104" d="100"/>
        </p:scale>
        <p:origin x="114" y="276"/>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image" Target="../media/image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1"/>
          </a:xfrm>
          <a:prstGeom prst="rect">
            <a:avLst/>
          </a:prstGeom>
        </p:spPr>
        <p:txBody>
          <a:bodyPr vert="horz" lIns="93317" tIns="46659" rIns="93317" bIns="46659" rtlCol="0"/>
          <a:lstStyle>
            <a:lvl1pPr algn="l">
              <a:defRPr sz="1200"/>
            </a:lvl1pPr>
          </a:lstStyle>
          <a:p>
            <a:endParaRPr lang="en-US"/>
          </a:p>
        </p:txBody>
      </p:sp>
      <p:sp>
        <p:nvSpPr>
          <p:cNvPr id="3" name="Date Placeholder 2"/>
          <p:cNvSpPr>
            <a:spLocks noGrp="1"/>
          </p:cNvSpPr>
          <p:nvPr>
            <p:ph type="dt" idx="1"/>
          </p:nvPr>
        </p:nvSpPr>
        <p:spPr>
          <a:xfrm>
            <a:off x="3978132" y="0"/>
            <a:ext cx="3043343" cy="467071"/>
          </a:xfrm>
          <a:prstGeom prst="rect">
            <a:avLst/>
          </a:prstGeom>
        </p:spPr>
        <p:txBody>
          <a:bodyPr vert="horz" lIns="93317" tIns="46659" rIns="93317" bIns="46659" rtlCol="0"/>
          <a:lstStyle>
            <a:lvl1pPr algn="r">
              <a:defRPr sz="1200"/>
            </a:lvl1pPr>
          </a:lstStyle>
          <a:p>
            <a:fld id="{CFF8A938-2A33-498E-A1E7-BD4634658C57}" type="datetimeFigureOut">
              <a:rPr lang="en-US" smtClean="0"/>
              <a:t>9/30/2022</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17" tIns="46659" rIns="93317" bIns="46659" rtlCol="0" anchor="ctr"/>
          <a:lstStyle/>
          <a:p>
            <a:endParaRPr lang="en-US"/>
          </a:p>
        </p:txBody>
      </p:sp>
      <p:sp>
        <p:nvSpPr>
          <p:cNvPr id="5" name="Notes Placeholder 4"/>
          <p:cNvSpPr>
            <a:spLocks noGrp="1"/>
          </p:cNvSpPr>
          <p:nvPr>
            <p:ph type="body" sz="quarter" idx="3"/>
          </p:nvPr>
        </p:nvSpPr>
        <p:spPr>
          <a:xfrm>
            <a:off x="702310" y="4480004"/>
            <a:ext cx="5618480" cy="3665459"/>
          </a:xfrm>
          <a:prstGeom prst="rect">
            <a:avLst/>
          </a:prstGeom>
        </p:spPr>
        <p:txBody>
          <a:bodyPr vert="horz" lIns="93317" tIns="46659" rIns="93317" bIns="4665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0"/>
          </a:xfrm>
          <a:prstGeom prst="rect">
            <a:avLst/>
          </a:prstGeom>
        </p:spPr>
        <p:txBody>
          <a:bodyPr vert="horz" lIns="93317" tIns="46659" rIns="93317" bIns="46659"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0"/>
          </a:xfrm>
          <a:prstGeom prst="rect">
            <a:avLst/>
          </a:prstGeom>
        </p:spPr>
        <p:txBody>
          <a:bodyPr vert="horz" lIns="93317" tIns="46659" rIns="93317" bIns="46659" rtlCol="0" anchor="b"/>
          <a:lstStyle>
            <a:lvl1pPr algn="r">
              <a:defRPr sz="1200"/>
            </a:lvl1pPr>
          </a:lstStyle>
          <a:p>
            <a:fld id="{EC1C983A-F639-493B-AF0C-28688E8CC55C}" type="slidenum">
              <a:rPr lang="en-US" smtClean="0"/>
              <a:t>‹#›</a:t>
            </a:fld>
            <a:endParaRPr lang="en-US"/>
          </a:p>
        </p:txBody>
      </p:sp>
    </p:spTree>
    <p:extLst>
      <p:ext uri="{BB962C8B-B14F-4D97-AF65-F5344CB8AC3E}">
        <p14:creationId xmlns:p14="http://schemas.microsoft.com/office/powerpoint/2010/main" val="3224441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C1C983A-F639-493B-AF0C-28688E8CC55C}" type="slidenum">
              <a:rPr lang="en-US" smtClean="0"/>
              <a:t>1</a:t>
            </a:fld>
            <a:endParaRPr lang="en-US"/>
          </a:p>
        </p:txBody>
      </p:sp>
    </p:spTree>
    <p:extLst>
      <p:ext uri="{BB962C8B-B14F-4D97-AF65-F5344CB8AC3E}">
        <p14:creationId xmlns:p14="http://schemas.microsoft.com/office/powerpoint/2010/main" val="13297894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Wendy </a:t>
            </a:r>
            <a:r>
              <a:rPr lang="en-US">
                <a:cs typeface="Calibri"/>
              </a:rPr>
              <a:t>(20 min – end by 11:25am)</a:t>
            </a:r>
            <a:endParaRPr lang="en-US"/>
          </a:p>
          <a:p>
            <a:endParaRPr lang="en-US"/>
          </a:p>
        </p:txBody>
      </p:sp>
      <p:sp>
        <p:nvSpPr>
          <p:cNvPr id="4" name="Slide Number Placeholder 3"/>
          <p:cNvSpPr>
            <a:spLocks noGrp="1"/>
          </p:cNvSpPr>
          <p:nvPr>
            <p:ph type="sldNum" sz="quarter" idx="5"/>
          </p:nvPr>
        </p:nvSpPr>
        <p:spPr/>
        <p:txBody>
          <a:bodyPr/>
          <a:lstStyle/>
          <a:p>
            <a:fld id="{EC1C983A-F639-493B-AF0C-28688E8CC55C}" type="slidenum">
              <a:rPr lang="en-US" smtClean="0"/>
              <a:t>2</a:t>
            </a:fld>
            <a:endParaRPr lang="en-US"/>
          </a:p>
        </p:txBody>
      </p:sp>
    </p:spTree>
    <p:extLst>
      <p:ext uri="{BB962C8B-B14F-4D97-AF65-F5344CB8AC3E}">
        <p14:creationId xmlns:p14="http://schemas.microsoft.com/office/powerpoint/2010/main" val="6389180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Wendy </a:t>
            </a:r>
            <a:r>
              <a:rPr lang="en-US">
                <a:cs typeface="Calibri"/>
              </a:rPr>
              <a:t>(20 min – end by 11:25am)</a:t>
            </a:r>
            <a:endParaRPr lang="en-US"/>
          </a:p>
          <a:p>
            <a:endParaRPr lang="en-US"/>
          </a:p>
        </p:txBody>
      </p:sp>
      <p:sp>
        <p:nvSpPr>
          <p:cNvPr id="4" name="Slide Number Placeholder 3"/>
          <p:cNvSpPr>
            <a:spLocks noGrp="1"/>
          </p:cNvSpPr>
          <p:nvPr>
            <p:ph type="sldNum" sz="quarter" idx="5"/>
          </p:nvPr>
        </p:nvSpPr>
        <p:spPr/>
        <p:txBody>
          <a:bodyPr/>
          <a:lstStyle/>
          <a:p>
            <a:fld id="{EC1C983A-F639-493B-AF0C-28688E8CC55C}" type="slidenum">
              <a:rPr lang="en-US" smtClean="0"/>
              <a:t>3</a:t>
            </a:fld>
            <a:endParaRPr lang="en-US"/>
          </a:p>
        </p:txBody>
      </p:sp>
    </p:spTree>
    <p:extLst>
      <p:ext uri="{BB962C8B-B14F-4D97-AF65-F5344CB8AC3E}">
        <p14:creationId xmlns:p14="http://schemas.microsoft.com/office/powerpoint/2010/main" val="25217517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Wendy </a:t>
            </a:r>
            <a:r>
              <a:rPr lang="en-US" dirty="0">
                <a:cs typeface="Calibri"/>
              </a:rPr>
              <a:t>(20 min – end by 11:25am)</a:t>
            </a:r>
            <a:endParaRPr lang="en-US" dirty="0"/>
          </a:p>
          <a:p>
            <a:endParaRPr lang="en-US" dirty="0"/>
          </a:p>
        </p:txBody>
      </p:sp>
      <p:sp>
        <p:nvSpPr>
          <p:cNvPr id="4" name="Slide Number Placeholder 3"/>
          <p:cNvSpPr>
            <a:spLocks noGrp="1"/>
          </p:cNvSpPr>
          <p:nvPr>
            <p:ph type="sldNum" sz="quarter" idx="5"/>
          </p:nvPr>
        </p:nvSpPr>
        <p:spPr/>
        <p:txBody>
          <a:bodyPr/>
          <a:lstStyle/>
          <a:p>
            <a:fld id="{EC1C983A-F639-493B-AF0C-28688E8CC55C}" type="slidenum">
              <a:rPr lang="en-US" smtClean="0"/>
              <a:t>4</a:t>
            </a:fld>
            <a:endParaRPr lang="en-US"/>
          </a:p>
        </p:txBody>
      </p:sp>
    </p:spTree>
    <p:extLst>
      <p:ext uri="{BB962C8B-B14F-4D97-AF65-F5344CB8AC3E}">
        <p14:creationId xmlns:p14="http://schemas.microsoft.com/office/powerpoint/2010/main" val="40341957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Wendy </a:t>
            </a:r>
            <a:r>
              <a:rPr lang="en-US">
                <a:cs typeface="Calibri"/>
              </a:rPr>
              <a:t>(20 min – end by 11:25am)</a:t>
            </a:r>
            <a:endParaRPr lang="en-US"/>
          </a:p>
          <a:p>
            <a:endParaRPr lang="en-US"/>
          </a:p>
        </p:txBody>
      </p:sp>
      <p:sp>
        <p:nvSpPr>
          <p:cNvPr id="4" name="Slide Number Placeholder 3"/>
          <p:cNvSpPr>
            <a:spLocks noGrp="1"/>
          </p:cNvSpPr>
          <p:nvPr>
            <p:ph type="sldNum" sz="quarter" idx="5"/>
          </p:nvPr>
        </p:nvSpPr>
        <p:spPr/>
        <p:txBody>
          <a:bodyPr/>
          <a:lstStyle/>
          <a:p>
            <a:fld id="{EC1C983A-F639-493B-AF0C-28688E8CC55C}" type="slidenum">
              <a:rPr lang="en-US" smtClean="0"/>
              <a:t>5</a:t>
            </a:fld>
            <a:endParaRPr lang="en-US"/>
          </a:p>
        </p:txBody>
      </p:sp>
    </p:spTree>
    <p:extLst>
      <p:ext uri="{BB962C8B-B14F-4D97-AF65-F5344CB8AC3E}">
        <p14:creationId xmlns:p14="http://schemas.microsoft.com/office/powerpoint/2010/main" val="5143728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Wendy </a:t>
            </a:r>
            <a:r>
              <a:rPr lang="en-US">
                <a:cs typeface="Calibri"/>
              </a:rPr>
              <a:t>(20 min – end by 11:25am)</a:t>
            </a:r>
            <a:endParaRPr lang="en-US"/>
          </a:p>
          <a:p>
            <a:endParaRPr lang="en-US"/>
          </a:p>
        </p:txBody>
      </p:sp>
      <p:sp>
        <p:nvSpPr>
          <p:cNvPr id="4" name="Slide Number Placeholder 3"/>
          <p:cNvSpPr>
            <a:spLocks noGrp="1"/>
          </p:cNvSpPr>
          <p:nvPr>
            <p:ph type="sldNum" sz="quarter" idx="5"/>
          </p:nvPr>
        </p:nvSpPr>
        <p:spPr/>
        <p:txBody>
          <a:bodyPr/>
          <a:lstStyle/>
          <a:p>
            <a:fld id="{EC1C983A-F639-493B-AF0C-28688E8CC55C}" type="slidenum">
              <a:rPr lang="en-US" smtClean="0"/>
              <a:t>6</a:t>
            </a:fld>
            <a:endParaRPr lang="en-US"/>
          </a:p>
        </p:txBody>
      </p:sp>
    </p:spTree>
    <p:extLst>
      <p:ext uri="{BB962C8B-B14F-4D97-AF65-F5344CB8AC3E}">
        <p14:creationId xmlns:p14="http://schemas.microsoft.com/office/powerpoint/2010/main" val="5478672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Wendy </a:t>
            </a:r>
            <a:r>
              <a:rPr lang="en-US">
                <a:cs typeface="Calibri"/>
              </a:rPr>
              <a:t>(20 min – end by 11:25am)</a:t>
            </a:r>
            <a:endParaRPr lang="en-US"/>
          </a:p>
          <a:p>
            <a:endParaRPr lang="en-US"/>
          </a:p>
        </p:txBody>
      </p:sp>
      <p:sp>
        <p:nvSpPr>
          <p:cNvPr id="4" name="Slide Number Placeholder 3"/>
          <p:cNvSpPr>
            <a:spLocks noGrp="1"/>
          </p:cNvSpPr>
          <p:nvPr>
            <p:ph type="sldNum" sz="quarter" idx="5"/>
          </p:nvPr>
        </p:nvSpPr>
        <p:spPr/>
        <p:txBody>
          <a:bodyPr/>
          <a:lstStyle/>
          <a:p>
            <a:fld id="{EC1C983A-F639-493B-AF0C-28688E8CC55C}" type="slidenum">
              <a:rPr lang="en-US" smtClean="0"/>
              <a:t>7</a:t>
            </a:fld>
            <a:endParaRPr lang="en-US"/>
          </a:p>
        </p:txBody>
      </p:sp>
    </p:spTree>
    <p:extLst>
      <p:ext uri="{BB962C8B-B14F-4D97-AF65-F5344CB8AC3E}">
        <p14:creationId xmlns:p14="http://schemas.microsoft.com/office/powerpoint/2010/main" val="24454454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Lauren </a:t>
            </a:r>
            <a:r>
              <a:rPr lang="en-US">
                <a:cs typeface="Calibri"/>
              </a:rPr>
              <a:t>(15 min – end by 12:00pm)</a:t>
            </a:r>
            <a:endParaRPr lang="en-US"/>
          </a:p>
          <a:p>
            <a:r>
              <a:rPr lang="en-US"/>
              <a:t>Submit questions using link provided in Malinda’s email</a:t>
            </a:r>
          </a:p>
          <a:p>
            <a:r>
              <a:rPr lang="en-US"/>
              <a:t>Building FAQs</a:t>
            </a:r>
          </a:p>
        </p:txBody>
      </p:sp>
      <p:sp>
        <p:nvSpPr>
          <p:cNvPr id="4" name="Slide Number Placeholder 3"/>
          <p:cNvSpPr>
            <a:spLocks noGrp="1"/>
          </p:cNvSpPr>
          <p:nvPr>
            <p:ph type="sldNum" sz="quarter" idx="5"/>
          </p:nvPr>
        </p:nvSpPr>
        <p:spPr/>
        <p:txBody>
          <a:bodyPr/>
          <a:lstStyle/>
          <a:p>
            <a:fld id="{EC1C983A-F639-493B-AF0C-28688E8CC55C}" type="slidenum">
              <a:rPr lang="en-US" smtClean="0"/>
              <a:t>8</a:t>
            </a:fld>
            <a:endParaRPr lang="en-US"/>
          </a:p>
        </p:txBody>
      </p:sp>
    </p:spTree>
    <p:extLst>
      <p:ext uri="{BB962C8B-B14F-4D97-AF65-F5344CB8AC3E}">
        <p14:creationId xmlns:p14="http://schemas.microsoft.com/office/powerpoint/2010/main" val="27394323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Stephanie </a:t>
            </a:r>
            <a:r>
              <a:rPr lang="en-US">
                <a:cs typeface="Calibri"/>
              </a:rPr>
              <a:t>(10 min – end by 11:45am)</a:t>
            </a:r>
            <a:endParaRPr lang="en-US"/>
          </a:p>
          <a:p>
            <a:endParaRPr lang="en-US"/>
          </a:p>
        </p:txBody>
      </p:sp>
      <p:sp>
        <p:nvSpPr>
          <p:cNvPr id="4" name="Slide Number Placeholder 3"/>
          <p:cNvSpPr>
            <a:spLocks noGrp="1"/>
          </p:cNvSpPr>
          <p:nvPr>
            <p:ph type="sldNum" sz="quarter" idx="5"/>
          </p:nvPr>
        </p:nvSpPr>
        <p:spPr/>
        <p:txBody>
          <a:bodyPr/>
          <a:lstStyle/>
          <a:p>
            <a:fld id="{EC1C983A-F639-493B-AF0C-28688E8CC55C}" type="slidenum">
              <a:rPr lang="en-US" smtClean="0"/>
              <a:t>9</a:t>
            </a:fld>
            <a:endParaRPr lang="en-US"/>
          </a:p>
        </p:txBody>
      </p:sp>
    </p:spTree>
    <p:extLst>
      <p:ext uri="{BB962C8B-B14F-4D97-AF65-F5344CB8AC3E}">
        <p14:creationId xmlns:p14="http://schemas.microsoft.com/office/powerpoint/2010/main" val="2984048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2C64ACD-4EEC-4A5C-B431-7B2FBC910F9E}" type="datetimeFigureOut">
              <a:rPr lang="en-US" smtClean="0"/>
              <a:t>9/30/2022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D456A9-1347-415F-85D4-4A3C430A7681}" type="slidenum">
              <a:rPr lang="en-US" smtClean="0"/>
              <a:t>‹#›</a:t>
            </a:fld>
            <a:endParaRPr lang="en-US"/>
          </a:p>
        </p:txBody>
      </p:sp>
    </p:spTree>
    <p:extLst>
      <p:ext uri="{BB962C8B-B14F-4D97-AF65-F5344CB8AC3E}">
        <p14:creationId xmlns:p14="http://schemas.microsoft.com/office/powerpoint/2010/main" val="100468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2C64ACD-4EEC-4A5C-B431-7B2FBC910F9E}" type="datetimeFigureOut">
              <a:rPr lang="en-US" smtClean="0"/>
              <a:t>9/30/2022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D456A9-1347-415F-85D4-4A3C430A7681}" type="slidenum">
              <a:rPr lang="en-US" smtClean="0"/>
              <a:t>‹#›</a:t>
            </a:fld>
            <a:endParaRPr lang="en-US"/>
          </a:p>
        </p:txBody>
      </p:sp>
    </p:spTree>
    <p:extLst>
      <p:ext uri="{BB962C8B-B14F-4D97-AF65-F5344CB8AC3E}">
        <p14:creationId xmlns:p14="http://schemas.microsoft.com/office/powerpoint/2010/main" val="3406612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2C64ACD-4EEC-4A5C-B431-7B2FBC910F9E}" type="datetimeFigureOut">
              <a:rPr lang="en-US" smtClean="0"/>
              <a:t>9/30/2022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D456A9-1347-415F-85D4-4A3C430A7681}"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extLst>
      <p:ext uri="{BB962C8B-B14F-4D97-AF65-F5344CB8AC3E}">
        <p14:creationId xmlns:p14="http://schemas.microsoft.com/office/powerpoint/2010/main" val="38070530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2C64ACD-4EEC-4A5C-B431-7B2FBC910F9E}" type="datetimeFigureOut">
              <a:rPr lang="en-US" smtClean="0"/>
              <a:t>9/30/2022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D456A9-1347-415F-85D4-4A3C430A7681}" type="slidenum">
              <a:rPr lang="en-US" smtClean="0"/>
              <a:t>‹#›</a:t>
            </a:fld>
            <a:endParaRPr lang="en-US"/>
          </a:p>
        </p:txBody>
      </p:sp>
    </p:spTree>
    <p:extLst>
      <p:ext uri="{BB962C8B-B14F-4D97-AF65-F5344CB8AC3E}">
        <p14:creationId xmlns:p14="http://schemas.microsoft.com/office/powerpoint/2010/main" val="16909707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2C64ACD-4EEC-4A5C-B431-7B2FBC910F9E}" type="datetimeFigureOut">
              <a:rPr lang="en-US" smtClean="0"/>
              <a:t>9/30/2022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D456A9-1347-415F-85D4-4A3C430A768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176747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2C64ACD-4EEC-4A5C-B431-7B2FBC910F9E}" type="datetimeFigureOut">
              <a:rPr lang="en-US" smtClean="0"/>
              <a:t>9/30/2022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D456A9-1347-415F-85D4-4A3C430A7681}" type="slidenum">
              <a:rPr lang="en-US" smtClean="0"/>
              <a:t>‹#›</a:t>
            </a:fld>
            <a:endParaRPr lang="en-US"/>
          </a:p>
        </p:txBody>
      </p:sp>
    </p:spTree>
    <p:extLst>
      <p:ext uri="{BB962C8B-B14F-4D97-AF65-F5344CB8AC3E}">
        <p14:creationId xmlns:p14="http://schemas.microsoft.com/office/powerpoint/2010/main" val="22061605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C64ACD-4EEC-4A5C-B431-7B2FBC910F9E}" type="datetimeFigureOut">
              <a:rPr lang="en-US" smtClean="0"/>
              <a:t>9/30/2022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D456A9-1347-415F-85D4-4A3C430A7681}" type="slidenum">
              <a:rPr lang="en-US" smtClean="0"/>
              <a:t>‹#›</a:t>
            </a:fld>
            <a:endParaRPr lang="en-US"/>
          </a:p>
        </p:txBody>
      </p:sp>
    </p:spTree>
    <p:extLst>
      <p:ext uri="{BB962C8B-B14F-4D97-AF65-F5344CB8AC3E}">
        <p14:creationId xmlns:p14="http://schemas.microsoft.com/office/powerpoint/2010/main" val="8293630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C64ACD-4EEC-4A5C-B431-7B2FBC910F9E}" type="datetimeFigureOut">
              <a:rPr lang="en-US" smtClean="0"/>
              <a:t>9/30/2022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D456A9-1347-415F-85D4-4A3C430A7681}" type="slidenum">
              <a:rPr lang="en-US" smtClean="0"/>
              <a:t>‹#›</a:t>
            </a:fld>
            <a:endParaRPr lang="en-US"/>
          </a:p>
        </p:txBody>
      </p:sp>
    </p:spTree>
    <p:extLst>
      <p:ext uri="{BB962C8B-B14F-4D97-AF65-F5344CB8AC3E}">
        <p14:creationId xmlns:p14="http://schemas.microsoft.com/office/powerpoint/2010/main" val="229915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C64ACD-4EEC-4A5C-B431-7B2FBC910F9E}" type="datetimeFigureOut">
              <a:rPr lang="en-US" smtClean="0"/>
              <a:t>9/30/2022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D456A9-1347-415F-85D4-4A3C430A7681}" type="slidenum">
              <a:rPr lang="en-US" smtClean="0"/>
              <a:t>‹#›</a:t>
            </a:fld>
            <a:endParaRPr lang="en-US"/>
          </a:p>
        </p:txBody>
      </p:sp>
    </p:spTree>
    <p:extLst>
      <p:ext uri="{BB962C8B-B14F-4D97-AF65-F5344CB8AC3E}">
        <p14:creationId xmlns:p14="http://schemas.microsoft.com/office/powerpoint/2010/main" val="102242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2C64ACD-4EEC-4A5C-B431-7B2FBC910F9E}" type="datetimeFigureOut">
              <a:rPr lang="en-US" smtClean="0"/>
              <a:t>9/30/2022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D456A9-1347-415F-85D4-4A3C430A7681}" type="slidenum">
              <a:rPr lang="en-US" smtClean="0"/>
              <a:t>‹#›</a:t>
            </a:fld>
            <a:endParaRPr lang="en-US"/>
          </a:p>
        </p:txBody>
      </p:sp>
    </p:spTree>
    <p:extLst>
      <p:ext uri="{BB962C8B-B14F-4D97-AF65-F5344CB8AC3E}">
        <p14:creationId xmlns:p14="http://schemas.microsoft.com/office/powerpoint/2010/main" val="3241251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2C64ACD-4EEC-4A5C-B431-7B2FBC910F9E}" type="datetimeFigureOut">
              <a:rPr lang="en-US" smtClean="0"/>
              <a:t>9/30/2022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D456A9-1347-415F-85D4-4A3C430A7681}" type="slidenum">
              <a:rPr lang="en-US" smtClean="0"/>
              <a:t>‹#›</a:t>
            </a:fld>
            <a:endParaRPr lang="en-US"/>
          </a:p>
        </p:txBody>
      </p:sp>
    </p:spTree>
    <p:extLst>
      <p:ext uri="{BB962C8B-B14F-4D97-AF65-F5344CB8AC3E}">
        <p14:creationId xmlns:p14="http://schemas.microsoft.com/office/powerpoint/2010/main" val="344975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2C64ACD-4EEC-4A5C-B431-7B2FBC910F9E}" type="datetimeFigureOut">
              <a:rPr lang="en-US" smtClean="0"/>
              <a:t>9/30/2022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D456A9-1347-415F-85D4-4A3C430A7681}" type="slidenum">
              <a:rPr lang="en-US" smtClean="0"/>
              <a:t>‹#›</a:t>
            </a:fld>
            <a:endParaRPr lang="en-US"/>
          </a:p>
        </p:txBody>
      </p:sp>
    </p:spTree>
    <p:extLst>
      <p:ext uri="{BB962C8B-B14F-4D97-AF65-F5344CB8AC3E}">
        <p14:creationId xmlns:p14="http://schemas.microsoft.com/office/powerpoint/2010/main" val="2942535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22C64ACD-4EEC-4A5C-B431-7B2FBC910F9E}" type="datetimeFigureOut">
              <a:rPr lang="en-US" smtClean="0"/>
              <a:t>9/30/2022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D456A9-1347-415F-85D4-4A3C430A7681}" type="slidenum">
              <a:rPr lang="en-US" smtClean="0"/>
              <a:t>‹#›</a:t>
            </a:fld>
            <a:endParaRPr lang="en-US"/>
          </a:p>
        </p:txBody>
      </p:sp>
    </p:spTree>
    <p:extLst>
      <p:ext uri="{BB962C8B-B14F-4D97-AF65-F5344CB8AC3E}">
        <p14:creationId xmlns:p14="http://schemas.microsoft.com/office/powerpoint/2010/main" val="2512875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C64ACD-4EEC-4A5C-B431-7B2FBC910F9E}" type="datetimeFigureOut">
              <a:rPr lang="en-US" smtClean="0"/>
              <a:t>9/30/2022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D456A9-1347-415F-85D4-4A3C430A7681}" type="slidenum">
              <a:rPr lang="en-US" smtClean="0"/>
              <a:t>‹#›</a:t>
            </a:fld>
            <a:endParaRPr lang="en-US"/>
          </a:p>
        </p:txBody>
      </p:sp>
    </p:spTree>
    <p:extLst>
      <p:ext uri="{BB962C8B-B14F-4D97-AF65-F5344CB8AC3E}">
        <p14:creationId xmlns:p14="http://schemas.microsoft.com/office/powerpoint/2010/main" val="1029491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2C64ACD-4EEC-4A5C-B431-7B2FBC910F9E}" type="datetimeFigureOut">
              <a:rPr lang="en-US" smtClean="0"/>
              <a:t>9/30/2022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D456A9-1347-415F-85D4-4A3C430A7681}" type="slidenum">
              <a:rPr lang="en-US" smtClean="0"/>
              <a:t>‹#›</a:t>
            </a:fld>
            <a:endParaRPr lang="en-US"/>
          </a:p>
        </p:txBody>
      </p:sp>
    </p:spTree>
    <p:extLst>
      <p:ext uri="{BB962C8B-B14F-4D97-AF65-F5344CB8AC3E}">
        <p14:creationId xmlns:p14="http://schemas.microsoft.com/office/powerpoint/2010/main" val="689744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2C64ACD-4EEC-4A5C-B431-7B2FBC910F9E}" type="datetimeFigureOut">
              <a:rPr lang="en-US" smtClean="0"/>
              <a:t>9/30/2022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D456A9-1347-415F-85D4-4A3C430A7681}" type="slidenum">
              <a:rPr lang="en-US" smtClean="0"/>
              <a:t>‹#›</a:t>
            </a:fld>
            <a:endParaRPr lang="en-US"/>
          </a:p>
        </p:txBody>
      </p:sp>
    </p:spTree>
    <p:extLst>
      <p:ext uri="{BB962C8B-B14F-4D97-AF65-F5344CB8AC3E}">
        <p14:creationId xmlns:p14="http://schemas.microsoft.com/office/powerpoint/2010/main" val="3980634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2C64ACD-4EEC-4A5C-B431-7B2FBC910F9E}" type="datetimeFigureOut">
              <a:rPr lang="en-US" smtClean="0"/>
              <a:t>9/30/2022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ED456A9-1347-415F-85D4-4A3C430A7681}" type="slidenum">
              <a:rPr lang="en-US" smtClean="0"/>
              <a:t>‹#›</a:t>
            </a:fld>
            <a:endParaRPr lang="en-US"/>
          </a:p>
        </p:txBody>
      </p:sp>
    </p:spTree>
    <p:extLst>
      <p:ext uri="{BB962C8B-B14F-4D97-AF65-F5344CB8AC3E}">
        <p14:creationId xmlns:p14="http://schemas.microsoft.com/office/powerpoint/2010/main" val="2341281232"/>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 id="2147483723" r:id="rId13"/>
    <p:sldLayoutId id="2147483724" r:id="rId14"/>
    <p:sldLayoutId id="2147483725" r:id="rId15"/>
    <p:sldLayoutId id="214748372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creativecommons.org/licenses/by/3.0/" TargetMode="External"/><Relationship Id="rId5" Type="http://schemas.openxmlformats.org/officeDocument/2006/relationships/image" Target="../media/image2.png"/><Relationship Id="rId4" Type="http://schemas.openxmlformats.org/officeDocument/2006/relationships/hyperlink" Target="https://www.flickr.com/photos/66020093@N03/34832440691"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image" Target="../media/image5.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vccs.zoom.us/j/83216427786" TargetMode="External"/><Relationship Id="rId7" Type="http://schemas.openxmlformats.org/officeDocument/2006/relationships/hyperlink" Target="https://bit.ly/Cardinal-Questions"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hyperlink" Target="https://docs.google.com/forms/d/e/1FAIpQLSeMj73CiI02mhSXC5vTMutncxJPbQiMHIxYjKjFj82wb54AqQ/viewform" TargetMode="External"/><Relationship Id="rId5" Type="http://schemas.openxmlformats.org/officeDocument/2006/relationships/hyperlink" Target="https://www.ssc.vccs.edu/human-resources/cardinal-transition/" TargetMode="External"/><Relationship Id="rId4" Type="http://schemas.openxmlformats.org/officeDocument/2006/relationships/hyperlink" Target="mailto:help@ssc.vccs.edu" TargetMode="External"/><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536734" y="609600"/>
            <a:ext cx="3737268" cy="1828800"/>
          </a:xfrm>
        </p:spPr>
        <p:txBody>
          <a:bodyPr>
            <a:normAutofit/>
          </a:bodyPr>
          <a:lstStyle/>
          <a:p>
            <a:pPr algn="ctr"/>
            <a:r>
              <a:rPr lang="en-US" dirty="0">
                <a:solidFill>
                  <a:schemeClr val="tx1"/>
                </a:solidFill>
              </a:rPr>
              <a:t>VCCS Cardinal Go-Live Payroll Meeting</a:t>
            </a:r>
          </a:p>
        </p:txBody>
      </p:sp>
      <p:sp>
        <p:nvSpPr>
          <p:cNvPr id="3" name="Content Placeholder 2"/>
          <p:cNvSpPr>
            <a:spLocks noGrp="1"/>
          </p:cNvSpPr>
          <p:nvPr>
            <p:ph idx="1"/>
          </p:nvPr>
        </p:nvSpPr>
        <p:spPr>
          <a:xfrm>
            <a:off x="6096000" y="2160589"/>
            <a:ext cx="3178002" cy="3880773"/>
          </a:xfrm>
        </p:spPr>
        <p:txBody>
          <a:bodyPr vert="horz" lIns="91440" tIns="45720" rIns="91440" bIns="45720" rtlCol="0">
            <a:normAutofit/>
          </a:bodyPr>
          <a:lstStyle/>
          <a:p>
            <a:pPr marL="0" indent="0">
              <a:buNone/>
            </a:pPr>
            <a:endParaRPr lang="en-US" b="1" dirty="0"/>
          </a:p>
          <a:p>
            <a:pPr marL="0" indent="0">
              <a:buNone/>
            </a:pPr>
            <a:r>
              <a:rPr lang="en-US" b="1" dirty="0"/>
              <a:t>September 30, 2022</a:t>
            </a:r>
          </a:p>
          <a:p>
            <a:pPr marL="0" indent="0">
              <a:buNone/>
            </a:pPr>
            <a:endParaRPr lang="en-US" dirty="0"/>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5162" r="31904" b="-1"/>
          <a:stretch/>
        </p:blipFill>
        <p:spPr>
          <a:xfrm>
            <a:off x="20" y="-1"/>
            <a:ext cx="5394940" cy="6858001"/>
          </a:xfrm>
          <a:custGeom>
            <a:avLst/>
            <a:gdLst/>
            <a:ahLst/>
            <a:cxnLst/>
            <a:rect l="l" t="t" r="r" b="b"/>
            <a:pathLst>
              <a:path w="5394960" h="6858000">
                <a:moveTo>
                  <a:pt x="842596" y="0"/>
                </a:moveTo>
                <a:lnTo>
                  <a:pt x="5394960" y="0"/>
                </a:lnTo>
                <a:lnTo>
                  <a:pt x="5394960" y="21851"/>
                </a:lnTo>
                <a:lnTo>
                  <a:pt x="4365943" y="6858000"/>
                </a:lnTo>
                <a:lnTo>
                  <a:pt x="0" y="6858000"/>
                </a:lnTo>
                <a:lnTo>
                  <a:pt x="0" y="5666154"/>
                </a:lnTo>
                <a:close/>
              </a:path>
            </a:pathLst>
          </a:custGeom>
        </p:spPr>
      </p:pic>
      <p:sp>
        <p:nvSpPr>
          <p:cNvPr id="11" name="Isosceles Triangle 10">
            <a:extLst>
              <a:ext uri="{FF2B5EF4-FFF2-40B4-BE49-F238E27FC236}">
                <a16:creationId xmlns:a16="http://schemas.microsoft.com/office/drawing/2014/main" id="{3BCB5F6A-9EB0-40B0-9D13-3023E9A20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pic>
        <p:nvPicPr>
          <p:cNvPr id="6" name="Picture 5" descr="A close up of a logo&#10;&#10;Description automatically generated">
            <a:extLst>
              <a:ext uri="{FF2B5EF4-FFF2-40B4-BE49-F238E27FC236}">
                <a16:creationId xmlns:a16="http://schemas.microsoft.com/office/drawing/2014/main" id="{B142FE45-6E22-4719-B031-99232B354FA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0353" y="5966355"/>
            <a:ext cx="2071557" cy="773306"/>
          </a:xfrm>
          <a:prstGeom prst="rect">
            <a:avLst/>
          </a:prstGeom>
        </p:spPr>
      </p:pic>
      <p:sp>
        <p:nvSpPr>
          <p:cNvPr id="5" name="TextBox 4">
            <a:extLst>
              <a:ext uri="{FF2B5EF4-FFF2-40B4-BE49-F238E27FC236}">
                <a16:creationId xmlns:a16="http://schemas.microsoft.com/office/drawing/2014/main" id="{E7EB5BB4-7881-C531-C782-9BED0CB4E7F8}"/>
              </a:ext>
            </a:extLst>
          </p:cNvPr>
          <p:cNvSpPr txBox="1"/>
          <p:nvPr/>
        </p:nvSpPr>
        <p:spPr>
          <a:xfrm>
            <a:off x="9795190" y="6657945"/>
            <a:ext cx="2396810" cy="200055"/>
          </a:xfrm>
          <a:prstGeom prst="rect">
            <a:avLst/>
          </a:prstGeom>
          <a:solidFill>
            <a:srgbClr val="000000"/>
          </a:solidFill>
        </p:spPr>
        <p:txBody>
          <a:bodyPr wrap="none" rtlCol="0">
            <a:spAutoFit/>
          </a:bodyPr>
          <a:lstStyle/>
          <a:p>
            <a:pPr algn="r">
              <a:spcAft>
                <a:spcPts val="600"/>
              </a:spcAft>
            </a:pPr>
            <a:r>
              <a:rPr lang="en-US" sz="700">
                <a:solidFill>
                  <a:srgbClr val="FFFFFF"/>
                </a:solidFill>
                <a:hlinkClick r:id="rId4" tooltip="https://www.flickr.com/photos/66020093@N03/34832440691">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6" tooltip="https://creativecommons.org/licenses/by/3.0/">
                  <a:extLst>
                    <a:ext uri="{A12FA001-AC4F-418D-AE19-62706E023703}">
                      <ahyp:hlinkClr xmlns:ahyp="http://schemas.microsoft.com/office/drawing/2018/hyperlinkcolor" val="tx"/>
                    </a:ext>
                  </a:extLst>
                </a:hlinkClick>
              </a:rPr>
              <a:t>CC BY</a:t>
            </a:r>
            <a:endParaRPr lang="en-US" sz="700">
              <a:solidFill>
                <a:srgbClr val="FFFFFF"/>
              </a:solidFill>
            </a:endParaRPr>
          </a:p>
        </p:txBody>
      </p:sp>
    </p:spTree>
    <p:extLst>
      <p:ext uri="{BB962C8B-B14F-4D97-AF65-F5344CB8AC3E}">
        <p14:creationId xmlns:p14="http://schemas.microsoft.com/office/powerpoint/2010/main" val="2860257831"/>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4CE5-B9B8-465F-713A-505ABEC42AE0}"/>
              </a:ext>
            </a:extLst>
          </p:cNvPr>
          <p:cNvSpPr>
            <a:spLocks noGrp="1"/>
          </p:cNvSpPr>
          <p:nvPr>
            <p:ph type="title"/>
          </p:nvPr>
        </p:nvSpPr>
        <p:spPr/>
        <p:txBody>
          <a:bodyPr>
            <a:normAutofit/>
          </a:bodyPr>
          <a:lstStyle/>
          <a:p>
            <a:r>
              <a:rPr lang="en-US" dirty="0"/>
              <a:t>Payroll Transactions</a:t>
            </a:r>
            <a:br>
              <a:rPr lang="en-US" dirty="0"/>
            </a:br>
            <a:r>
              <a:rPr lang="en-US" dirty="0"/>
              <a:t> </a:t>
            </a:r>
          </a:p>
        </p:txBody>
      </p:sp>
      <p:sp>
        <p:nvSpPr>
          <p:cNvPr id="3" name="Content Placeholder 2">
            <a:extLst>
              <a:ext uri="{FF2B5EF4-FFF2-40B4-BE49-F238E27FC236}">
                <a16:creationId xmlns:a16="http://schemas.microsoft.com/office/drawing/2014/main" id="{8AEA803E-3E1A-1858-0878-77E266759127}"/>
              </a:ext>
            </a:extLst>
          </p:cNvPr>
          <p:cNvSpPr>
            <a:spLocks noGrp="1"/>
          </p:cNvSpPr>
          <p:nvPr>
            <p:ph sz="half" idx="1"/>
          </p:nvPr>
        </p:nvSpPr>
        <p:spPr>
          <a:xfrm>
            <a:off x="825117" y="1550694"/>
            <a:ext cx="9168414" cy="4510673"/>
          </a:xfrm>
        </p:spPr>
        <p:txBody>
          <a:bodyPr vert="horz" lIns="91440" tIns="45720" rIns="91440" bIns="45720" rtlCol="0" anchor="t">
            <a:normAutofit/>
          </a:bodyPr>
          <a:lstStyle/>
          <a:p>
            <a:pPr marL="457200" lvl="1" indent="0">
              <a:buNone/>
            </a:pPr>
            <a:endParaRPr lang="en-US" sz="2000" dirty="0"/>
          </a:p>
          <a:p>
            <a:pPr lvl="1">
              <a:buFont typeface="Wingdings" panose="05000000000000000000" pitchFamily="2" charset="2"/>
              <a:buChar char="Ø"/>
            </a:pPr>
            <a:r>
              <a:rPr lang="en-US" sz="2000" dirty="0"/>
              <a:t>Agencies will continue to send </a:t>
            </a:r>
            <a:r>
              <a:rPr lang="en-US" sz="2000" u="sng" dirty="0"/>
              <a:t>all</a:t>
            </a:r>
            <a:r>
              <a:rPr lang="en-US" sz="2000" dirty="0"/>
              <a:t> payroll documentation and calculation spreadsheets to SSC payroll.</a:t>
            </a:r>
          </a:p>
          <a:p>
            <a:pPr lvl="1">
              <a:buFont typeface="Wingdings" panose="05000000000000000000" pitchFamily="2" charset="2"/>
              <a:buChar char="Ø"/>
            </a:pPr>
            <a:r>
              <a:rPr lang="en-US" sz="2000" dirty="0"/>
              <a:t>Direct deposit changes may now be entered by employees via Employee Self Service.  New hire direct deposit information will continue to be retrieved via Avature and entered by payroll.</a:t>
            </a:r>
          </a:p>
          <a:p>
            <a:pPr lvl="1">
              <a:buFont typeface="Wingdings" panose="05000000000000000000" pitchFamily="2" charset="2"/>
              <a:buChar char="Ø"/>
            </a:pPr>
            <a:r>
              <a:rPr lang="en-US" sz="2000" dirty="0"/>
              <a:t>Tax forms for new and existing employees will be retrieved via Avature and entered by payroll.</a:t>
            </a:r>
          </a:p>
          <a:p>
            <a:pPr lvl="1">
              <a:buFont typeface="Wingdings" panose="05000000000000000000" pitchFamily="2" charset="2"/>
              <a:buChar char="Ø"/>
            </a:pPr>
            <a:r>
              <a:rPr lang="en-US" sz="2000" dirty="0"/>
              <a:t>Funding is now maintained on positions and no longer keyed by payroll.</a:t>
            </a:r>
          </a:p>
          <a:p>
            <a:pPr lvl="1">
              <a:buFont typeface="Wingdings" panose="05000000000000000000" pitchFamily="2" charset="2"/>
              <a:buChar char="Ø"/>
            </a:pPr>
            <a:r>
              <a:rPr lang="en-US" sz="2000" dirty="0"/>
              <a:t>Refer to Financial communication for new process to generate out of state tax and nontax payment checks.</a:t>
            </a:r>
          </a:p>
          <a:p>
            <a:pPr lvl="1">
              <a:buFont typeface="Wingdings" panose="05000000000000000000" pitchFamily="2" charset="2"/>
              <a:buChar char="Ø"/>
            </a:pPr>
            <a:endParaRPr lang="en-US" sz="2000" dirty="0"/>
          </a:p>
          <a:p>
            <a:pPr marL="457200" lvl="1" indent="0">
              <a:buNone/>
            </a:pPr>
            <a:endParaRPr lang="en-US" sz="2000" dirty="0"/>
          </a:p>
          <a:p>
            <a:pPr marL="457200" lvl="1" indent="0">
              <a:buNone/>
            </a:pPr>
            <a:endParaRPr lang="en-US" sz="2000" dirty="0"/>
          </a:p>
          <a:p>
            <a:pPr marL="457200" lvl="1" indent="0">
              <a:buNone/>
            </a:pPr>
            <a:endParaRPr lang="en-US" sz="2000" dirty="0"/>
          </a:p>
        </p:txBody>
      </p:sp>
      <p:pic>
        <p:nvPicPr>
          <p:cNvPr id="5" name="Picture 4" descr="A close up of a logo&#10;&#10;Description automatically generated">
            <a:extLst>
              <a:ext uri="{FF2B5EF4-FFF2-40B4-BE49-F238E27FC236}">
                <a16:creationId xmlns:a16="http://schemas.microsoft.com/office/drawing/2014/main" id="{1DE836EB-BE7D-12EB-30A8-C08D8BBD2CD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353" y="5966355"/>
            <a:ext cx="2071557" cy="773306"/>
          </a:xfrm>
          <a:prstGeom prst="rect">
            <a:avLst/>
          </a:prstGeom>
        </p:spPr>
      </p:pic>
    </p:spTree>
    <p:extLst>
      <p:ext uri="{BB962C8B-B14F-4D97-AF65-F5344CB8AC3E}">
        <p14:creationId xmlns:p14="http://schemas.microsoft.com/office/powerpoint/2010/main" val="3868508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4CE5-B9B8-465F-713A-505ABEC42AE0}"/>
              </a:ext>
            </a:extLst>
          </p:cNvPr>
          <p:cNvSpPr>
            <a:spLocks noGrp="1"/>
          </p:cNvSpPr>
          <p:nvPr>
            <p:ph type="title"/>
          </p:nvPr>
        </p:nvSpPr>
        <p:spPr/>
        <p:txBody>
          <a:bodyPr/>
          <a:lstStyle/>
          <a:p>
            <a:r>
              <a:rPr lang="en-US" dirty="0"/>
              <a:t>Payroll – First Pay Runs Cardinal</a:t>
            </a:r>
          </a:p>
        </p:txBody>
      </p:sp>
      <p:sp>
        <p:nvSpPr>
          <p:cNvPr id="3" name="Content Placeholder 2">
            <a:extLst>
              <a:ext uri="{FF2B5EF4-FFF2-40B4-BE49-F238E27FC236}">
                <a16:creationId xmlns:a16="http://schemas.microsoft.com/office/drawing/2014/main" id="{8AEA803E-3E1A-1858-0878-77E266759127}"/>
              </a:ext>
            </a:extLst>
          </p:cNvPr>
          <p:cNvSpPr>
            <a:spLocks noGrp="1"/>
          </p:cNvSpPr>
          <p:nvPr>
            <p:ph sz="half" idx="1"/>
          </p:nvPr>
        </p:nvSpPr>
        <p:spPr>
          <a:xfrm>
            <a:off x="677335" y="1516640"/>
            <a:ext cx="9168414" cy="4510673"/>
          </a:xfrm>
        </p:spPr>
        <p:txBody>
          <a:bodyPr vert="horz" lIns="91440" tIns="45720" rIns="91440" bIns="45720" rtlCol="0" anchor="t">
            <a:normAutofit fontScale="92500" lnSpcReduction="20000"/>
          </a:bodyPr>
          <a:lstStyle/>
          <a:p>
            <a:r>
              <a:rPr lang="en-US" sz="2000" dirty="0">
                <a:ea typeface="+mn-lt"/>
                <a:cs typeface="+mn-lt"/>
              </a:rPr>
              <a:t>BW3 Pay Period 9/9/2022 – 9/22/2022   Pay date 10/7/2022</a:t>
            </a:r>
            <a:endParaRPr lang="en-US" dirty="0"/>
          </a:p>
          <a:p>
            <a:pPr lvl="1"/>
            <a:r>
              <a:rPr lang="en-US" sz="1800" dirty="0">
                <a:ea typeface="+mn-lt"/>
                <a:cs typeface="+mn-lt"/>
              </a:rPr>
              <a:t>SPO Confirm Pay by noon on 10/5/2022</a:t>
            </a:r>
            <a:endParaRPr lang="en-US" sz="1800" dirty="0"/>
          </a:p>
          <a:p>
            <a:pPr lvl="1"/>
            <a:r>
              <a:rPr lang="en-US" sz="1800" dirty="0">
                <a:ea typeface="+mn-lt"/>
                <a:cs typeface="+mn-lt"/>
              </a:rPr>
              <a:t>SSC PR deadlines for additional transactions to be entered need to be submitted by Friday 9/30 at noon.</a:t>
            </a:r>
          </a:p>
          <a:p>
            <a:pPr marL="457200" lvl="1" indent="0">
              <a:buNone/>
            </a:pPr>
            <a:endParaRPr lang="en-US" sz="1800" dirty="0">
              <a:ea typeface="+mn-lt"/>
              <a:cs typeface="+mn-lt"/>
            </a:endParaRPr>
          </a:p>
          <a:p>
            <a:r>
              <a:rPr lang="en-US" sz="2000" dirty="0">
                <a:ea typeface="+mn-lt"/>
                <a:cs typeface="+mn-lt"/>
              </a:rPr>
              <a:t>SM1 Pay Period 9/25/2022 – 10/9/2022   Pay date 10/14/2022</a:t>
            </a:r>
            <a:endParaRPr lang="en-US" dirty="0"/>
          </a:p>
          <a:p>
            <a:r>
              <a:rPr lang="en-US" sz="2000" dirty="0">
                <a:ea typeface="+mn-lt"/>
                <a:cs typeface="+mn-lt"/>
              </a:rPr>
              <a:t>SM2 Pay Period 10/1/2022 – 10/15/2022  Pay date 10/14/2022</a:t>
            </a:r>
            <a:endParaRPr lang="en-US" dirty="0"/>
          </a:p>
          <a:p>
            <a:pPr lvl="1"/>
            <a:r>
              <a:rPr lang="en-US" sz="1800" dirty="0">
                <a:ea typeface="+mn-lt"/>
                <a:cs typeface="+mn-lt"/>
              </a:rPr>
              <a:t>SPO Confirm Pay by noon on 10/11/2022</a:t>
            </a:r>
            <a:endParaRPr lang="en-US" sz="1800" dirty="0"/>
          </a:p>
          <a:p>
            <a:pPr lvl="1"/>
            <a:r>
              <a:rPr lang="en-US" sz="1800" dirty="0">
                <a:ea typeface="+mn-lt"/>
                <a:cs typeface="+mn-lt"/>
              </a:rPr>
              <a:t>SSC PR deadlines for additional transactions to be entered need to be submitted by Friday 9/30 at noon.</a:t>
            </a:r>
          </a:p>
          <a:p>
            <a:pPr marL="457200" lvl="1" indent="0">
              <a:buNone/>
            </a:pPr>
            <a:endParaRPr lang="en-US" sz="1800" dirty="0">
              <a:ea typeface="+mn-lt"/>
              <a:cs typeface="+mn-lt"/>
            </a:endParaRPr>
          </a:p>
          <a:p>
            <a:r>
              <a:rPr lang="en-US" sz="1900" dirty="0">
                <a:ea typeface="+mn-lt"/>
                <a:cs typeface="+mn-lt"/>
              </a:rPr>
              <a:t>Pay confirmations can only be approved by the agency Fiscal Officer or authorized proxies on file with SPO.  This does not require logging into Cardinal to confirm pay.  It requires signing and returning the Pay Confirmation Form and returning to SSC Payroll by 11:00 am on established deadline date.</a:t>
            </a:r>
            <a:endParaRPr lang="en-US" sz="1900" dirty="0"/>
          </a:p>
          <a:p>
            <a:pPr lvl="1"/>
            <a:endParaRPr lang="en-US" sz="2000" dirty="0"/>
          </a:p>
        </p:txBody>
      </p:sp>
      <p:pic>
        <p:nvPicPr>
          <p:cNvPr id="5" name="Picture 4" descr="A close up of a logo&#10;&#10;Description automatically generated">
            <a:extLst>
              <a:ext uri="{FF2B5EF4-FFF2-40B4-BE49-F238E27FC236}">
                <a16:creationId xmlns:a16="http://schemas.microsoft.com/office/drawing/2014/main" id="{1DE836EB-BE7D-12EB-30A8-C08D8BBD2CD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353" y="5966355"/>
            <a:ext cx="2071557" cy="773306"/>
          </a:xfrm>
          <a:prstGeom prst="rect">
            <a:avLst/>
          </a:prstGeom>
        </p:spPr>
      </p:pic>
    </p:spTree>
    <p:extLst>
      <p:ext uri="{BB962C8B-B14F-4D97-AF65-F5344CB8AC3E}">
        <p14:creationId xmlns:p14="http://schemas.microsoft.com/office/powerpoint/2010/main" val="1186402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4CE5-B9B8-465F-713A-505ABEC42AE0}"/>
              </a:ext>
            </a:extLst>
          </p:cNvPr>
          <p:cNvSpPr>
            <a:spLocks noGrp="1"/>
          </p:cNvSpPr>
          <p:nvPr>
            <p:ph type="title"/>
          </p:nvPr>
        </p:nvSpPr>
        <p:spPr/>
        <p:txBody>
          <a:bodyPr/>
          <a:lstStyle/>
          <a:p>
            <a:r>
              <a:rPr lang="en-US" dirty="0"/>
              <a:t>Payroll – VCCS HCM System Processes</a:t>
            </a:r>
          </a:p>
        </p:txBody>
      </p:sp>
      <p:sp>
        <p:nvSpPr>
          <p:cNvPr id="3" name="Content Placeholder 2">
            <a:extLst>
              <a:ext uri="{FF2B5EF4-FFF2-40B4-BE49-F238E27FC236}">
                <a16:creationId xmlns:a16="http://schemas.microsoft.com/office/drawing/2014/main" id="{8AEA803E-3E1A-1858-0878-77E266759127}"/>
              </a:ext>
            </a:extLst>
          </p:cNvPr>
          <p:cNvSpPr>
            <a:spLocks noGrp="1"/>
          </p:cNvSpPr>
          <p:nvPr>
            <p:ph sz="half" idx="1"/>
          </p:nvPr>
        </p:nvSpPr>
        <p:spPr>
          <a:xfrm>
            <a:off x="677334" y="1542277"/>
            <a:ext cx="9168414" cy="4510673"/>
          </a:xfrm>
        </p:spPr>
        <p:txBody>
          <a:bodyPr vert="horz" lIns="91440" tIns="45720" rIns="91440" bIns="45720" rtlCol="0" anchor="t">
            <a:normAutofit lnSpcReduction="10000"/>
          </a:bodyPr>
          <a:lstStyle/>
          <a:p>
            <a:r>
              <a:rPr lang="en-US" sz="2000" dirty="0">
                <a:ea typeface="+mn-lt"/>
                <a:cs typeface="+mn-lt"/>
              </a:rPr>
              <a:t>Pay calendars will no longer be processed in VCCS HCM for timesheets or adjunct faculty payments.  Approved wage hours will be transmitted via TA756 interface.  Approved overtime hours for salaried non-exempt will be transmitted via TA756 interface.</a:t>
            </a:r>
            <a:endParaRPr lang="en-US" sz="2000" dirty="0"/>
          </a:p>
          <a:p>
            <a:r>
              <a:rPr lang="en-US" sz="2200" dirty="0">
                <a:ea typeface="+mn-lt"/>
                <a:cs typeface="+mn-lt"/>
              </a:rPr>
              <a:t>Adjunct Faculty Pay needs to be entered in VCCS HCM Additional Pay page.</a:t>
            </a:r>
            <a:endParaRPr lang="en-US" sz="2200" dirty="0"/>
          </a:p>
          <a:p>
            <a:r>
              <a:rPr lang="en-US" sz="2200" dirty="0">
                <a:ea typeface="+mn-lt"/>
                <a:cs typeface="+mn-lt"/>
              </a:rPr>
              <a:t>Supplemental Payments need to be entered in VCCS HCM Additional Pay page for both biweekly and semimonthly employees.</a:t>
            </a:r>
          </a:p>
          <a:p>
            <a:r>
              <a:rPr lang="en-US" sz="2200" dirty="0">
                <a:ea typeface="+mn-lt"/>
                <a:cs typeface="+mn-lt"/>
              </a:rPr>
              <a:t>SSC will extract data, create the file, and will upload to Cardinal.</a:t>
            </a:r>
          </a:p>
          <a:p>
            <a:r>
              <a:rPr lang="en-US" sz="2200" dirty="0">
                <a:ea typeface="+mn-lt"/>
                <a:cs typeface="+mn-lt"/>
              </a:rPr>
              <a:t>Error messages generated from the upload will be shared with each agency.</a:t>
            </a:r>
            <a:endParaRPr lang="en-US" sz="2200" dirty="0"/>
          </a:p>
          <a:p>
            <a:pPr marL="457200" lvl="1" indent="0" algn="ctr">
              <a:buNone/>
            </a:pPr>
            <a:r>
              <a:rPr lang="en-US" sz="2000" dirty="0"/>
              <a:t>			</a:t>
            </a:r>
            <a:r>
              <a:rPr lang="en-US" sz="2000" i="1" dirty="0"/>
              <a:t>*There will be a Q&amp;A session at the end of the presentation to take a deep dive into this process*</a:t>
            </a:r>
          </a:p>
        </p:txBody>
      </p:sp>
      <p:pic>
        <p:nvPicPr>
          <p:cNvPr id="5" name="Picture 4" descr="A close up of a logo&#10;&#10;Description automatically generated">
            <a:extLst>
              <a:ext uri="{FF2B5EF4-FFF2-40B4-BE49-F238E27FC236}">
                <a16:creationId xmlns:a16="http://schemas.microsoft.com/office/drawing/2014/main" id="{1DE836EB-BE7D-12EB-30A8-C08D8BBD2CD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353" y="5966355"/>
            <a:ext cx="2071557" cy="773306"/>
          </a:xfrm>
          <a:prstGeom prst="rect">
            <a:avLst/>
          </a:prstGeom>
        </p:spPr>
      </p:pic>
    </p:spTree>
    <p:extLst>
      <p:ext uri="{BB962C8B-B14F-4D97-AF65-F5344CB8AC3E}">
        <p14:creationId xmlns:p14="http://schemas.microsoft.com/office/powerpoint/2010/main" val="670518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4CE5-B9B8-465F-713A-505ABEC42AE0}"/>
              </a:ext>
            </a:extLst>
          </p:cNvPr>
          <p:cNvSpPr>
            <a:spLocks noGrp="1"/>
          </p:cNvSpPr>
          <p:nvPr>
            <p:ph type="title"/>
          </p:nvPr>
        </p:nvSpPr>
        <p:spPr>
          <a:xfrm>
            <a:off x="677334" y="353086"/>
            <a:ext cx="8596668" cy="1330860"/>
          </a:xfrm>
        </p:spPr>
        <p:txBody>
          <a:bodyPr>
            <a:normAutofit fontScale="90000"/>
          </a:bodyPr>
          <a:lstStyle/>
          <a:p>
            <a:pPr algn="ctr"/>
            <a:r>
              <a:rPr lang="en-US" dirty="0"/>
              <a:t>Payroll – Exceptions for Transfer of Hours to 	 Cardinal</a:t>
            </a:r>
            <a:br>
              <a:rPr lang="en-US" dirty="0"/>
            </a:br>
            <a:endParaRPr lang="en-US" dirty="0"/>
          </a:p>
        </p:txBody>
      </p:sp>
      <p:sp>
        <p:nvSpPr>
          <p:cNvPr id="3" name="Content Placeholder 2">
            <a:extLst>
              <a:ext uri="{FF2B5EF4-FFF2-40B4-BE49-F238E27FC236}">
                <a16:creationId xmlns:a16="http://schemas.microsoft.com/office/drawing/2014/main" id="{8AEA803E-3E1A-1858-0878-77E266759127}"/>
              </a:ext>
            </a:extLst>
          </p:cNvPr>
          <p:cNvSpPr>
            <a:spLocks noGrp="1"/>
          </p:cNvSpPr>
          <p:nvPr>
            <p:ph sz="half" idx="1"/>
          </p:nvPr>
        </p:nvSpPr>
        <p:spPr>
          <a:xfrm>
            <a:off x="677335" y="1516640"/>
            <a:ext cx="9168414" cy="4510673"/>
          </a:xfrm>
        </p:spPr>
        <p:txBody>
          <a:bodyPr vert="horz" lIns="91440" tIns="45720" rIns="91440" bIns="45720" rtlCol="0" anchor="t">
            <a:normAutofit/>
          </a:bodyPr>
          <a:lstStyle/>
          <a:p>
            <a:r>
              <a:rPr lang="en-US" sz="2000" dirty="0">
                <a:ea typeface="+mn-lt"/>
                <a:cs typeface="+mn-lt"/>
              </a:rPr>
              <a:t>TA756 interface will not pick up any approved time for wage employees prior to 9/9/2022.  This will require hours to be manually entered via SPOT for prior pay periods. </a:t>
            </a:r>
          </a:p>
          <a:p>
            <a:r>
              <a:rPr lang="en-US" sz="2000" dirty="0">
                <a:ea typeface="+mn-lt"/>
                <a:cs typeface="+mn-lt"/>
              </a:rPr>
              <a:t>TA756 interface will not pick up any approved time for salaried non-exempt employees prior to 9/25/2022.  This will require overtime hours to be manually entered via SPOT for pay period 9/10 - 9/24/2022.</a:t>
            </a:r>
            <a:endParaRPr lang="en-US" dirty="0"/>
          </a:p>
          <a:p>
            <a:r>
              <a:rPr lang="en-US" sz="2000" dirty="0">
                <a:ea typeface="+mn-lt"/>
                <a:cs typeface="+mn-lt"/>
              </a:rPr>
              <a:t>Due to OT1 correction and timing of SQL application, an identified population of wage employees for pay period 8/26 – 9/8/2022 had records closed in error and will require payment by keying in SPOT.  This has already been communicated to agencies who were impacted</a:t>
            </a:r>
            <a:endParaRPr lang="en-US" dirty="0"/>
          </a:p>
          <a:p>
            <a:pPr marL="0" indent="0">
              <a:buNone/>
            </a:pPr>
            <a:endParaRPr lang="en-US" sz="2000" dirty="0"/>
          </a:p>
          <a:p>
            <a:pPr lvl="1"/>
            <a:endParaRPr lang="en-US" sz="2000" dirty="0"/>
          </a:p>
        </p:txBody>
      </p:sp>
      <p:pic>
        <p:nvPicPr>
          <p:cNvPr id="5" name="Picture 4" descr="A close up of a logo&#10;&#10;Description automatically generated">
            <a:extLst>
              <a:ext uri="{FF2B5EF4-FFF2-40B4-BE49-F238E27FC236}">
                <a16:creationId xmlns:a16="http://schemas.microsoft.com/office/drawing/2014/main" id="{1DE836EB-BE7D-12EB-30A8-C08D8BBD2CD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353" y="5966355"/>
            <a:ext cx="2071557" cy="773306"/>
          </a:xfrm>
          <a:prstGeom prst="rect">
            <a:avLst/>
          </a:prstGeom>
        </p:spPr>
      </p:pic>
    </p:spTree>
    <p:extLst>
      <p:ext uri="{BB962C8B-B14F-4D97-AF65-F5344CB8AC3E}">
        <p14:creationId xmlns:p14="http://schemas.microsoft.com/office/powerpoint/2010/main" val="1950750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4CE5-B9B8-465F-713A-505ABEC42AE0}"/>
              </a:ext>
            </a:extLst>
          </p:cNvPr>
          <p:cNvSpPr>
            <a:spLocks noGrp="1"/>
          </p:cNvSpPr>
          <p:nvPr>
            <p:ph type="title"/>
          </p:nvPr>
        </p:nvSpPr>
        <p:spPr/>
        <p:txBody>
          <a:bodyPr/>
          <a:lstStyle/>
          <a:p>
            <a:r>
              <a:rPr lang="en-US" dirty="0"/>
              <a:t>Payroll Deadlines</a:t>
            </a:r>
          </a:p>
        </p:txBody>
      </p:sp>
      <p:graphicFrame>
        <p:nvGraphicFramePr>
          <p:cNvPr id="4" name="Content Placeholder 3">
            <a:extLst>
              <a:ext uri="{FF2B5EF4-FFF2-40B4-BE49-F238E27FC236}">
                <a16:creationId xmlns:a16="http://schemas.microsoft.com/office/drawing/2014/main" id="{DAEF72A1-393C-2497-0A9B-8FC495861955}"/>
              </a:ext>
            </a:extLst>
          </p:cNvPr>
          <p:cNvGraphicFramePr>
            <a:graphicFrameLocks noGrp="1"/>
          </p:cNvGraphicFramePr>
          <p:nvPr>
            <p:ph sz="half" idx="1"/>
          </p:nvPr>
        </p:nvGraphicFramePr>
        <p:xfrm>
          <a:off x="1178719" y="2320290"/>
          <a:ext cx="8166100" cy="2903220"/>
        </p:xfrm>
        <a:graphic>
          <a:graphicData uri="http://schemas.openxmlformats.org/drawingml/2006/table">
            <a:tbl>
              <a:tblPr>
                <a:tableStyleId>{5C22544A-7EE6-4342-B048-85BDC9FD1C3A}</a:tableStyleId>
              </a:tblPr>
              <a:tblGrid>
                <a:gridCol w="646945">
                  <a:extLst>
                    <a:ext uri="{9D8B030D-6E8A-4147-A177-3AD203B41FA5}">
                      <a16:colId xmlns:a16="http://schemas.microsoft.com/office/drawing/2014/main" val="494933833"/>
                    </a:ext>
                  </a:extLst>
                </a:gridCol>
                <a:gridCol w="751598">
                  <a:extLst>
                    <a:ext uri="{9D8B030D-6E8A-4147-A177-3AD203B41FA5}">
                      <a16:colId xmlns:a16="http://schemas.microsoft.com/office/drawing/2014/main" val="4124339303"/>
                    </a:ext>
                  </a:extLst>
                </a:gridCol>
                <a:gridCol w="1852040">
                  <a:extLst>
                    <a:ext uri="{9D8B030D-6E8A-4147-A177-3AD203B41FA5}">
                      <a16:colId xmlns:a16="http://schemas.microsoft.com/office/drawing/2014/main" val="3298189565"/>
                    </a:ext>
                  </a:extLst>
                </a:gridCol>
                <a:gridCol w="903821">
                  <a:extLst>
                    <a:ext uri="{9D8B030D-6E8A-4147-A177-3AD203B41FA5}">
                      <a16:colId xmlns:a16="http://schemas.microsoft.com/office/drawing/2014/main" val="1782009460"/>
                    </a:ext>
                  </a:extLst>
                </a:gridCol>
                <a:gridCol w="621575">
                  <a:extLst>
                    <a:ext uri="{9D8B030D-6E8A-4147-A177-3AD203B41FA5}">
                      <a16:colId xmlns:a16="http://schemas.microsoft.com/office/drawing/2014/main" val="3581423214"/>
                    </a:ext>
                  </a:extLst>
                </a:gridCol>
                <a:gridCol w="621575">
                  <a:extLst>
                    <a:ext uri="{9D8B030D-6E8A-4147-A177-3AD203B41FA5}">
                      <a16:colId xmlns:a16="http://schemas.microsoft.com/office/drawing/2014/main" val="519682510"/>
                    </a:ext>
                  </a:extLst>
                </a:gridCol>
                <a:gridCol w="621575">
                  <a:extLst>
                    <a:ext uri="{9D8B030D-6E8A-4147-A177-3AD203B41FA5}">
                      <a16:colId xmlns:a16="http://schemas.microsoft.com/office/drawing/2014/main" val="2257797412"/>
                    </a:ext>
                  </a:extLst>
                </a:gridCol>
                <a:gridCol w="152222">
                  <a:extLst>
                    <a:ext uri="{9D8B030D-6E8A-4147-A177-3AD203B41FA5}">
                      <a16:colId xmlns:a16="http://schemas.microsoft.com/office/drawing/2014/main" val="504066856"/>
                    </a:ext>
                  </a:extLst>
                </a:gridCol>
                <a:gridCol w="1017988">
                  <a:extLst>
                    <a:ext uri="{9D8B030D-6E8A-4147-A177-3AD203B41FA5}">
                      <a16:colId xmlns:a16="http://schemas.microsoft.com/office/drawing/2014/main" val="3867591627"/>
                    </a:ext>
                  </a:extLst>
                </a:gridCol>
                <a:gridCol w="976761">
                  <a:extLst>
                    <a:ext uri="{9D8B030D-6E8A-4147-A177-3AD203B41FA5}">
                      <a16:colId xmlns:a16="http://schemas.microsoft.com/office/drawing/2014/main" val="4090831998"/>
                    </a:ext>
                  </a:extLst>
                </a:gridCol>
              </a:tblGrid>
              <a:tr h="200025">
                <a:tc gridSpan="10">
                  <a:txBody>
                    <a:bodyPr/>
                    <a:lstStyle/>
                    <a:p>
                      <a:pPr algn="ctr" fontAlgn="t"/>
                      <a:r>
                        <a:rPr lang="en-US" sz="1200" u="none" strike="noStrike">
                          <a:effectLst/>
                        </a:rPr>
                        <a:t>VCCS Cardinal Biweekly Pay Cycle ‐ Calendar Year 2022  (Hourly &amp; Adjunct Faculty)</a:t>
                      </a:r>
                      <a:endParaRPr lang="en-US" sz="1200" b="1" i="0" u="none" strike="noStrike">
                        <a:solidFill>
                          <a:srgbClr val="000000"/>
                        </a:solidFill>
                        <a:effectLst/>
                        <a:latin typeface="Calibri" panose="020F0502020204030204" pitchFamily="34" charset="0"/>
                      </a:endParaRPr>
                    </a:p>
                  </a:txBody>
                  <a:tcPr marL="0" marR="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52017032"/>
                  </a:ext>
                </a:extLst>
              </a:tr>
              <a:tr h="762000">
                <a:tc>
                  <a:txBody>
                    <a:bodyPr/>
                    <a:lstStyle/>
                    <a:p>
                      <a:pPr algn="ctr" fontAlgn="t"/>
                      <a:r>
                        <a:rPr lang="en-US" sz="900" u="none" strike="noStrike">
                          <a:effectLst/>
                        </a:rPr>
                        <a:t>BW3</a:t>
                      </a:r>
                      <a:br>
                        <a:rPr lang="en-US" sz="900" u="none" strike="noStrike">
                          <a:effectLst/>
                        </a:rPr>
                      </a:br>
                      <a:r>
                        <a:rPr lang="en-US" sz="900" u="none" strike="noStrike">
                          <a:effectLst/>
                        </a:rPr>
                        <a:t>(Fri‐Thur) Pay Period Begin</a:t>
                      </a:r>
                      <a:endParaRPr lang="en-US" sz="900" b="1"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900" u="none" strike="noStrike">
                          <a:effectLst/>
                        </a:rPr>
                        <a:t>BW3</a:t>
                      </a:r>
                      <a:br>
                        <a:rPr lang="en-US" sz="900" u="none" strike="noStrike">
                          <a:effectLst/>
                        </a:rPr>
                      </a:br>
                      <a:r>
                        <a:rPr lang="en-US" sz="900" u="none" strike="noStrike">
                          <a:effectLst/>
                        </a:rPr>
                        <a:t>(Fri‐Thur) Pay Period End</a:t>
                      </a:r>
                      <a:endParaRPr lang="en-US" sz="900" b="1" i="0" u="none" strike="noStrike">
                        <a:solidFill>
                          <a:srgbClr val="000000"/>
                        </a:solidFill>
                        <a:effectLst/>
                        <a:latin typeface="Calibri" panose="020F0502020204030204" pitchFamily="34" charset="0"/>
                      </a:endParaRPr>
                    </a:p>
                  </a:txBody>
                  <a:tcPr marL="0" marR="0" marT="0" marB="0"/>
                </a:tc>
                <a:tc>
                  <a:txBody>
                    <a:bodyPr/>
                    <a:lstStyle/>
                    <a:p>
                      <a:pPr algn="ctr" fontAlgn="ctr"/>
                      <a:r>
                        <a:rPr lang="en-US" sz="800" u="none" strike="noStrike">
                          <a:effectLst/>
                        </a:rPr>
                        <a:t>UPLOAD PY361 TEMPLATES FOR ADJ FACULTY - PY361 (Additional Pay)</a:t>
                      </a:r>
                      <a:endParaRPr lang="en-US" sz="800" b="1"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US" sz="900" u="none" strike="noStrike">
                          <a:effectLst/>
                        </a:rPr>
                        <a:t>HR Data Freeze    1 PM</a:t>
                      </a:r>
                      <a:endParaRPr lang="en-US" sz="900" b="1"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US" sz="800" u="none" strike="noStrike">
                          <a:effectLst/>
                        </a:rPr>
                        <a:t>All SPOT transactions entered and approved by Noon</a:t>
                      </a:r>
                      <a:endParaRPr lang="en-US" sz="800" b="1"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US" sz="900" u="none" strike="noStrike">
                          <a:effectLst/>
                        </a:rPr>
                        <a:t>Confirm Pay  Noon Deadline  (End HR Freeze)</a:t>
                      </a:r>
                      <a:endParaRPr lang="en-US" sz="900" b="1"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US" sz="900" u="none" strike="noStrike">
                          <a:effectLst/>
                        </a:rPr>
                        <a:t>Payday</a:t>
                      </a:r>
                      <a:endParaRPr lang="en-US" sz="900" b="1"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US" sz="900" u="none" strike="noStrike">
                          <a:effectLst/>
                        </a:rPr>
                        <a:t> </a:t>
                      </a:r>
                      <a:endParaRPr lang="en-US" sz="900" b="1"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US" sz="900" u="none" strike="noStrike">
                          <a:effectLst/>
                        </a:rPr>
                        <a:t>H2R Deadlines for all updates needed for current pay period</a:t>
                      </a:r>
                      <a:endParaRPr lang="en-US" sz="900" b="1"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US" sz="900" u="none" strike="noStrike">
                          <a:effectLst/>
                        </a:rPr>
                        <a:t>PR Deadlines for all updates needed for current pay period</a:t>
                      </a:r>
                      <a:endParaRPr lang="en-US" sz="900" b="1"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602003872"/>
                  </a:ext>
                </a:extLst>
              </a:tr>
              <a:tr h="190500">
                <a:tc>
                  <a:txBody>
                    <a:bodyPr/>
                    <a:lstStyle/>
                    <a:p>
                      <a:pPr algn="r" fontAlgn="t"/>
                      <a:r>
                        <a:rPr lang="en-US" sz="900" u="none" strike="noStrike">
                          <a:effectLst/>
                        </a:rPr>
                        <a:t>9/9/2022</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r" fontAlgn="t"/>
                      <a:r>
                        <a:rPr lang="en-US" sz="900" u="none" strike="noStrike">
                          <a:effectLst/>
                        </a:rPr>
                        <a:t>9/22/2022</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000" u="none" strike="noStrike">
                          <a:effectLst/>
                        </a:rPr>
                        <a:t>10/3/2022</a:t>
                      </a:r>
                      <a:endParaRPr lang="en-US" sz="1000" b="1" i="0" u="none" strike="noStrike">
                        <a:solidFill>
                          <a:srgbClr val="000000"/>
                        </a:solidFill>
                        <a:effectLst/>
                        <a:latin typeface="Times New Roman" panose="02020603050405020304" pitchFamily="18" charset="0"/>
                      </a:endParaRPr>
                    </a:p>
                  </a:txBody>
                  <a:tcPr marL="0" marR="0" marT="0" marB="0"/>
                </a:tc>
                <a:tc>
                  <a:txBody>
                    <a:bodyPr/>
                    <a:lstStyle/>
                    <a:p>
                      <a:pPr algn="r" fontAlgn="t"/>
                      <a:r>
                        <a:rPr lang="en-US" sz="900" u="none" strike="noStrike">
                          <a:effectLst/>
                        </a:rPr>
                        <a:t>10/3/2022</a:t>
                      </a:r>
                      <a:endParaRPr lang="en-US" sz="900" b="1" i="0" u="none" strike="noStrike">
                        <a:solidFill>
                          <a:srgbClr val="000000"/>
                        </a:solidFill>
                        <a:effectLst/>
                        <a:latin typeface="Calibri" panose="020F0502020204030204" pitchFamily="34" charset="0"/>
                      </a:endParaRPr>
                    </a:p>
                  </a:txBody>
                  <a:tcPr marL="0" marR="0" marT="0" marB="0"/>
                </a:tc>
                <a:tc>
                  <a:txBody>
                    <a:bodyPr/>
                    <a:lstStyle/>
                    <a:p>
                      <a:pPr algn="r" fontAlgn="t"/>
                      <a:r>
                        <a:rPr lang="en-US" sz="900" u="none" strike="noStrike">
                          <a:effectLst/>
                        </a:rPr>
                        <a:t>10/4/2022</a:t>
                      </a:r>
                      <a:endParaRPr lang="en-US" sz="900" b="1" i="0" u="none" strike="noStrike">
                        <a:solidFill>
                          <a:srgbClr val="000000"/>
                        </a:solidFill>
                        <a:effectLst/>
                        <a:latin typeface="Calibri" panose="020F0502020204030204" pitchFamily="34" charset="0"/>
                      </a:endParaRPr>
                    </a:p>
                  </a:txBody>
                  <a:tcPr marL="0" marR="0" marT="0" marB="0"/>
                </a:tc>
                <a:tc>
                  <a:txBody>
                    <a:bodyPr/>
                    <a:lstStyle/>
                    <a:p>
                      <a:pPr algn="r" fontAlgn="t"/>
                      <a:r>
                        <a:rPr lang="en-US" sz="900" u="none" strike="noStrike">
                          <a:effectLst/>
                        </a:rPr>
                        <a:t>10/5/2022</a:t>
                      </a:r>
                      <a:endParaRPr lang="en-US" sz="900" b="1"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900" u="none" strike="noStrike">
                          <a:effectLst/>
                        </a:rPr>
                        <a:t>10/7/2022</a:t>
                      </a:r>
                      <a:endParaRPr lang="en-US" sz="900" b="1"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900" u="none" strike="noStrike">
                          <a:effectLst/>
                        </a:rPr>
                        <a:t> </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ctr" fontAlgn="b"/>
                      <a:r>
                        <a:rPr lang="en-US" sz="1100" u="none" strike="noStrike">
                          <a:effectLst/>
                        </a:rPr>
                        <a:t>9/30/2022</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9/30/2022</a:t>
                      </a:r>
                      <a:endParaRPr lang="en-US" sz="11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422900051"/>
                  </a:ext>
                </a:extLst>
              </a:tr>
              <a:tr h="190500">
                <a:tc>
                  <a:txBody>
                    <a:bodyPr/>
                    <a:lstStyle/>
                    <a:p>
                      <a:pPr algn="r" fontAlgn="t"/>
                      <a:r>
                        <a:rPr lang="en-US" sz="900" u="none" strike="noStrike">
                          <a:effectLst/>
                        </a:rPr>
                        <a:t>9/23/2022</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r" fontAlgn="t"/>
                      <a:r>
                        <a:rPr lang="en-US" sz="900" u="none" strike="noStrike">
                          <a:effectLst/>
                        </a:rPr>
                        <a:t>10/6/2022</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10/6 - 10/7</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r" fontAlgn="t"/>
                      <a:r>
                        <a:rPr lang="en-US" sz="900" u="none" strike="noStrike">
                          <a:effectLst/>
                        </a:rPr>
                        <a:t>10/14/2022</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r" fontAlgn="t"/>
                      <a:r>
                        <a:rPr lang="en-US" sz="900" u="none" strike="noStrike">
                          <a:effectLst/>
                        </a:rPr>
                        <a:t>10/17/2022</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r" fontAlgn="t"/>
                      <a:r>
                        <a:rPr lang="en-US" sz="900" u="none" strike="noStrike">
                          <a:effectLst/>
                        </a:rPr>
                        <a:t>10/18/2022</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900" u="none" strike="noStrike">
                          <a:effectLst/>
                        </a:rPr>
                        <a:t>10/21/2022</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900" u="none" strike="noStrike">
                          <a:effectLst/>
                        </a:rPr>
                        <a:t> </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ctr" fontAlgn="ctr"/>
                      <a:r>
                        <a:rPr lang="en-US" sz="1100" u="none" strike="noStrike">
                          <a:effectLst/>
                        </a:rPr>
                        <a:t>10/5/2022</a:t>
                      </a:r>
                      <a:endParaRPr lang="en-US"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US" sz="1100" u="none" strike="noStrike">
                          <a:effectLst/>
                        </a:rPr>
                        <a:t>10/7/2022</a:t>
                      </a:r>
                      <a:endParaRPr lang="en-US" sz="11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4053231856"/>
                  </a:ext>
                </a:extLst>
              </a:tr>
              <a:tr h="190500">
                <a:tc>
                  <a:txBody>
                    <a:bodyPr/>
                    <a:lstStyle/>
                    <a:p>
                      <a:pPr algn="r" fontAlgn="t"/>
                      <a:r>
                        <a:rPr lang="en-US" sz="900" u="none" strike="noStrike">
                          <a:effectLst/>
                        </a:rPr>
                        <a:t>10/7/2022</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r" fontAlgn="t"/>
                      <a:r>
                        <a:rPr lang="en-US" sz="900" u="none" strike="noStrike">
                          <a:effectLst/>
                        </a:rPr>
                        <a:t>10/20/2022</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10/19 - 10/21</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r" fontAlgn="t"/>
                      <a:r>
                        <a:rPr lang="en-US" sz="900" u="none" strike="noStrike">
                          <a:effectLst/>
                        </a:rPr>
                        <a:t>10/28/2022</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r" fontAlgn="t"/>
                      <a:r>
                        <a:rPr lang="en-US" sz="900" u="none" strike="noStrike">
                          <a:effectLst/>
                        </a:rPr>
                        <a:t>10/31/2022</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r" fontAlgn="t"/>
                      <a:r>
                        <a:rPr lang="en-US" sz="900" u="none" strike="noStrike">
                          <a:effectLst/>
                        </a:rPr>
                        <a:t>11/1/2022</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900" u="none" strike="noStrike">
                          <a:effectLst/>
                        </a:rPr>
                        <a:t>11/4/2022</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900" u="none" strike="noStrike">
                          <a:effectLst/>
                        </a:rPr>
                        <a:t> </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ctr" fontAlgn="ctr"/>
                      <a:r>
                        <a:rPr lang="en-US" sz="1100" u="none" strike="noStrike">
                          <a:effectLst/>
                        </a:rPr>
                        <a:t>10/19/2022</a:t>
                      </a:r>
                      <a:endParaRPr lang="en-US"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US" sz="1100" u="none" strike="noStrike">
                          <a:effectLst/>
                        </a:rPr>
                        <a:t>10/21/2022</a:t>
                      </a:r>
                      <a:endParaRPr lang="en-US" sz="11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536130120"/>
                  </a:ext>
                </a:extLst>
              </a:tr>
              <a:tr h="190500">
                <a:tc>
                  <a:txBody>
                    <a:bodyPr/>
                    <a:lstStyle/>
                    <a:p>
                      <a:pPr algn="r" fontAlgn="t"/>
                      <a:r>
                        <a:rPr lang="en-US" sz="900" u="none" strike="noStrike">
                          <a:effectLst/>
                        </a:rPr>
                        <a:t>10/21/2022</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r" fontAlgn="t"/>
                      <a:r>
                        <a:rPr lang="en-US" sz="900" u="none" strike="noStrike">
                          <a:effectLst/>
                        </a:rPr>
                        <a:t>11/3/2022</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11/2 - 11/4</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r" fontAlgn="t"/>
                      <a:r>
                        <a:rPr lang="en-US" sz="900" u="none" strike="noStrike">
                          <a:effectLst/>
                        </a:rPr>
                        <a:t>11/11/2022</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r" fontAlgn="t"/>
                      <a:r>
                        <a:rPr lang="en-US" sz="900" u="none" strike="noStrike">
                          <a:effectLst/>
                        </a:rPr>
                        <a:t>11/14/2022</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r" fontAlgn="t"/>
                      <a:r>
                        <a:rPr lang="en-US" sz="900" u="none" strike="noStrike">
                          <a:effectLst/>
                        </a:rPr>
                        <a:t>11/15/2022</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900" u="none" strike="noStrike">
                          <a:effectLst/>
                        </a:rPr>
                        <a:t>11/18/2022</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900" u="none" strike="noStrike">
                          <a:effectLst/>
                        </a:rPr>
                        <a:t> </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ctr" fontAlgn="ctr"/>
                      <a:r>
                        <a:rPr lang="en-US" sz="1100" u="none" strike="noStrike">
                          <a:effectLst/>
                        </a:rPr>
                        <a:t>11/2/2022</a:t>
                      </a:r>
                      <a:endParaRPr lang="en-US"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US" sz="1100" u="none" strike="noStrike">
                          <a:effectLst/>
                        </a:rPr>
                        <a:t>11/4/2022</a:t>
                      </a:r>
                      <a:endParaRPr lang="en-US" sz="11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449807537"/>
                  </a:ext>
                </a:extLst>
              </a:tr>
              <a:tr h="190500">
                <a:tc>
                  <a:txBody>
                    <a:bodyPr/>
                    <a:lstStyle/>
                    <a:p>
                      <a:pPr algn="r" fontAlgn="t"/>
                      <a:r>
                        <a:rPr lang="en-US" sz="900" u="none" strike="noStrike">
                          <a:effectLst/>
                        </a:rPr>
                        <a:t>11/4/2022</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r" fontAlgn="t"/>
                      <a:r>
                        <a:rPr lang="en-US" sz="900" u="none" strike="noStrike">
                          <a:effectLst/>
                        </a:rPr>
                        <a:t>11/17/2022</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11/16 - 11/18</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r" fontAlgn="t"/>
                      <a:r>
                        <a:rPr lang="en-US" sz="900" u="none" strike="noStrike">
                          <a:effectLst/>
                        </a:rPr>
                        <a:t>11/25/2022</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r" fontAlgn="t"/>
                      <a:r>
                        <a:rPr lang="en-US" sz="900" u="none" strike="noStrike">
                          <a:effectLst/>
                        </a:rPr>
                        <a:t>11/28/2022</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r" fontAlgn="t"/>
                      <a:r>
                        <a:rPr lang="en-US" sz="900" u="none" strike="noStrike">
                          <a:effectLst/>
                        </a:rPr>
                        <a:t>11/29/2022</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900" u="none" strike="noStrike">
                          <a:effectLst/>
                        </a:rPr>
                        <a:t>12/2/2022</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900" u="none" strike="noStrike">
                          <a:effectLst/>
                        </a:rPr>
                        <a:t> </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ctr" fontAlgn="ctr"/>
                      <a:r>
                        <a:rPr lang="en-US" sz="1100" u="none" strike="noStrike">
                          <a:effectLst/>
                        </a:rPr>
                        <a:t>11/16/2022</a:t>
                      </a:r>
                      <a:endParaRPr lang="en-US"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US" sz="1100" u="none" strike="noStrike">
                          <a:effectLst/>
                        </a:rPr>
                        <a:t>11/18/2022</a:t>
                      </a:r>
                      <a:endParaRPr lang="en-US" sz="11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009832718"/>
                  </a:ext>
                </a:extLst>
              </a:tr>
              <a:tr h="171450">
                <a:tc>
                  <a:txBody>
                    <a:bodyPr/>
                    <a:lstStyle/>
                    <a:p>
                      <a:pPr algn="r" fontAlgn="t"/>
                      <a:r>
                        <a:rPr lang="en-US" sz="900" u="none" strike="noStrike">
                          <a:effectLst/>
                        </a:rPr>
                        <a:t>11/18/2022</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r" fontAlgn="t"/>
                      <a:r>
                        <a:rPr lang="en-US" sz="900" u="none" strike="noStrike">
                          <a:effectLst/>
                        </a:rPr>
                        <a:t>12/1/2022</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11/30 - 12/2</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r" fontAlgn="t"/>
                      <a:r>
                        <a:rPr lang="en-US" sz="900" u="none" strike="noStrike">
                          <a:effectLst/>
                        </a:rPr>
                        <a:t>12/9/2022</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r" fontAlgn="t"/>
                      <a:r>
                        <a:rPr lang="en-US" sz="900" u="none" strike="noStrike">
                          <a:effectLst/>
                        </a:rPr>
                        <a:t>12/12/2022</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r" fontAlgn="t"/>
                      <a:r>
                        <a:rPr lang="en-US" sz="900" u="none" strike="noStrike">
                          <a:effectLst/>
                        </a:rPr>
                        <a:t>12/13/2022</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900" u="none" strike="noStrike">
                          <a:effectLst/>
                        </a:rPr>
                        <a:t>12/16/2022</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900" u="none" strike="noStrike">
                          <a:effectLst/>
                        </a:rPr>
                        <a:t> </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ctr" fontAlgn="ctr"/>
                      <a:r>
                        <a:rPr lang="en-US" sz="1100" u="none" strike="noStrike">
                          <a:effectLst/>
                        </a:rPr>
                        <a:t>11/30/2022</a:t>
                      </a:r>
                      <a:endParaRPr lang="en-US"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US" sz="1100" u="none" strike="noStrike">
                          <a:effectLst/>
                        </a:rPr>
                        <a:t>12/2/2022</a:t>
                      </a:r>
                      <a:endParaRPr lang="en-US" sz="11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518692296"/>
                  </a:ext>
                </a:extLst>
              </a:tr>
              <a:tr h="190500">
                <a:tc>
                  <a:txBody>
                    <a:bodyPr/>
                    <a:lstStyle/>
                    <a:p>
                      <a:pPr algn="r" fontAlgn="t"/>
                      <a:r>
                        <a:rPr lang="en-US" sz="900" u="none" strike="noStrike">
                          <a:effectLst/>
                        </a:rPr>
                        <a:t>12/2/2022</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r" fontAlgn="t"/>
                      <a:r>
                        <a:rPr lang="en-US" sz="900" u="none" strike="noStrike">
                          <a:effectLst/>
                        </a:rPr>
                        <a:t>12/15/2022</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1100" u="none" strike="noStrike">
                          <a:effectLst/>
                        </a:rPr>
                        <a:t>12/14 - 12/16</a:t>
                      </a:r>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r" fontAlgn="t"/>
                      <a:r>
                        <a:rPr lang="en-US" sz="900" u="none" strike="noStrike">
                          <a:effectLst/>
                        </a:rPr>
                        <a:t>12/23/2022</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r" fontAlgn="t"/>
                      <a:r>
                        <a:rPr lang="en-US" sz="900" u="none" strike="noStrike">
                          <a:effectLst/>
                        </a:rPr>
                        <a:t>12/26/2022</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r" fontAlgn="t"/>
                      <a:r>
                        <a:rPr lang="en-US" sz="900" u="none" strike="noStrike">
                          <a:effectLst/>
                        </a:rPr>
                        <a:t>12/27/2022</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900" u="none" strike="noStrike">
                          <a:effectLst/>
                        </a:rPr>
                        <a:t>12/30/2022</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ctr" fontAlgn="t"/>
                      <a:r>
                        <a:rPr lang="en-US" sz="900" u="none" strike="noStrike">
                          <a:effectLst/>
                        </a:rPr>
                        <a:t> </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ctr" fontAlgn="ctr"/>
                      <a:r>
                        <a:rPr lang="en-US" sz="1100" u="none" strike="noStrike">
                          <a:effectLst/>
                        </a:rPr>
                        <a:t>12/14/2022</a:t>
                      </a:r>
                      <a:endParaRPr lang="en-US" sz="11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US" sz="1100" u="none" strike="noStrike">
                          <a:effectLst/>
                        </a:rPr>
                        <a:t>12/16/2022</a:t>
                      </a:r>
                      <a:endParaRPr lang="en-US" sz="11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289063490"/>
                  </a:ext>
                </a:extLst>
              </a:tr>
              <a:tr h="180975">
                <a:tc>
                  <a:txBody>
                    <a:bodyPr/>
                    <a:lstStyle/>
                    <a:p>
                      <a:pPr algn="r" fontAlgn="t"/>
                      <a:r>
                        <a:rPr lang="en-US" sz="900" u="none" strike="noStrike">
                          <a:effectLst/>
                        </a:rPr>
                        <a:t>12/16/2022</a:t>
                      </a:r>
                      <a:endParaRPr lang="en-US" sz="900" b="0" i="0" u="none" strike="noStrike">
                        <a:solidFill>
                          <a:srgbClr val="000000"/>
                        </a:solidFill>
                        <a:effectLst/>
                        <a:latin typeface="Calibri" panose="020F0502020204030204" pitchFamily="34" charset="0"/>
                      </a:endParaRPr>
                    </a:p>
                  </a:txBody>
                  <a:tcPr marL="0" marR="0" marT="0" marB="0"/>
                </a:tc>
                <a:tc>
                  <a:txBody>
                    <a:bodyPr/>
                    <a:lstStyle/>
                    <a:p>
                      <a:pPr algn="r" fontAlgn="t"/>
                      <a:r>
                        <a:rPr lang="en-US" sz="900" u="none" strike="noStrike">
                          <a:effectLst/>
                        </a:rPr>
                        <a:t>12/29/2022</a:t>
                      </a:r>
                      <a:endParaRPr lang="en-US" sz="900" b="0" i="0" u="none" strike="noStrike">
                        <a:solidFill>
                          <a:srgbClr val="000000"/>
                        </a:solidFill>
                        <a:effectLst/>
                        <a:latin typeface="Calibri" panose="020F0502020204030204" pitchFamily="34" charset="0"/>
                      </a:endParaRPr>
                    </a:p>
                  </a:txBody>
                  <a:tcPr marL="0" marR="0" marT="0" marB="0"/>
                </a:tc>
                <a:tc gridSpan="6">
                  <a:txBody>
                    <a:bodyPr/>
                    <a:lstStyle/>
                    <a:p>
                      <a:pPr algn="ctr" fontAlgn="t"/>
                      <a:r>
                        <a:rPr lang="en-US" sz="1000" u="none" strike="noStrike">
                          <a:effectLst/>
                        </a:rPr>
                        <a:t>TBD - New Calendar Year Pending DOA Published Deadlines</a:t>
                      </a:r>
                      <a:endParaRPr lang="en-US" sz="1000" b="1" i="1" u="none" strike="noStrike">
                        <a:solidFill>
                          <a:srgbClr val="000000"/>
                        </a:solidFill>
                        <a:effectLst/>
                        <a:latin typeface="Times New Roman" panose="02020603050405020304" pitchFamily="18" charset="0"/>
                      </a:endParaRPr>
                    </a:p>
                  </a:txBody>
                  <a:tcPr marL="0" marR="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t"/>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l" fontAlgn="t"/>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0" marR="0" marT="0" marB="0"/>
                </a:tc>
                <a:extLst>
                  <a:ext uri="{0D108BD9-81ED-4DB2-BD59-A6C34878D82A}">
                    <a16:rowId xmlns:a16="http://schemas.microsoft.com/office/drawing/2014/main" val="255181430"/>
                  </a:ext>
                </a:extLst>
              </a:tr>
              <a:tr h="445770">
                <a:tc>
                  <a:txBody>
                    <a:bodyPr/>
                    <a:lstStyle/>
                    <a:p>
                      <a:pPr algn="l" fontAlgn="t"/>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0" marR="0" marT="0" marB="0"/>
                </a:tc>
                <a:tc gridSpan="8">
                  <a:txBody>
                    <a:bodyPr/>
                    <a:lstStyle/>
                    <a:p>
                      <a:pPr algn="ctr" fontAlgn="ctr"/>
                      <a:r>
                        <a:rPr lang="en-US" sz="900" u="none" strike="noStrike">
                          <a:effectLst/>
                        </a:rPr>
                        <a:t>All dates are subject to revision</a:t>
                      </a:r>
                      <a:endParaRPr lang="en-US" sz="900" b="1" i="1" u="none" strike="noStrike">
                        <a:solidFill>
                          <a:srgbClr val="FF0000"/>
                        </a:solidFill>
                        <a:effectLst/>
                        <a:latin typeface="Calibri" panose="020F0502020204030204" pitchFamily="34" charset="0"/>
                      </a:endParaRPr>
                    </a:p>
                  </a:txBody>
                  <a:tcPr marL="0" marR="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t"/>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0" marR="0" marT="0" marB="0"/>
                </a:tc>
                <a:extLst>
                  <a:ext uri="{0D108BD9-81ED-4DB2-BD59-A6C34878D82A}">
                    <a16:rowId xmlns:a16="http://schemas.microsoft.com/office/drawing/2014/main" val="2510973477"/>
                  </a:ext>
                </a:extLst>
              </a:tr>
            </a:tbl>
          </a:graphicData>
        </a:graphic>
      </p:graphicFrame>
      <p:pic>
        <p:nvPicPr>
          <p:cNvPr id="5" name="Picture 4" descr="A close up of a logo&#10;&#10;Description automatically generated">
            <a:extLst>
              <a:ext uri="{FF2B5EF4-FFF2-40B4-BE49-F238E27FC236}">
                <a16:creationId xmlns:a16="http://schemas.microsoft.com/office/drawing/2014/main" id="{1DE836EB-BE7D-12EB-30A8-C08D8BBD2CD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353" y="5966355"/>
            <a:ext cx="2071557" cy="773306"/>
          </a:xfrm>
          <a:prstGeom prst="rect">
            <a:avLst/>
          </a:prstGeom>
        </p:spPr>
      </p:pic>
    </p:spTree>
    <p:extLst>
      <p:ext uri="{BB962C8B-B14F-4D97-AF65-F5344CB8AC3E}">
        <p14:creationId xmlns:p14="http://schemas.microsoft.com/office/powerpoint/2010/main" val="3804691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4CE5-B9B8-465F-713A-505ABEC42AE0}"/>
              </a:ext>
            </a:extLst>
          </p:cNvPr>
          <p:cNvSpPr>
            <a:spLocks noGrp="1"/>
          </p:cNvSpPr>
          <p:nvPr>
            <p:ph type="title"/>
          </p:nvPr>
        </p:nvSpPr>
        <p:spPr/>
        <p:txBody>
          <a:bodyPr/>
          <a:lstStyle/>
          <a:p>
            <a:r>
              <a:rPr lang="en-US" dirty="0"/>
              <a:t>Payroll Deadlines</a:t>
            </a:r>
          </a:p>
        </p:txBody>
      </p:sp>
      <p:pic>
        <p:nvPicPr>
          <p:cNvPr id="5" name="Picture 4" descr="A close up of a logo&#10;&#10;Description automatically generated">
            <a:extLst>
              <a:ext uri="{FF2B5EF4-FFF2-40B4-BE49-F238E27FC236}">
                <a16:creationId xmlns:a16="http://schemas.microsoft.com/office/drawing/2014/main" id="{1DE836EB-BE7D-12EB-30A8-C08D8BBD2CD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0353" y="5966355"/>
            <a:ext cx="2071557" cy="773306"/>
          </a:xfrm>
          <a:prstGeom prst="rect">
            <a:avLst/>
          </a:prstGeom>
        </p:spPr>
      </p:pic>
      <p:pic>
        <p:nvPicPr>
          <p:cNvPr id="11" name="Content Placeholder 10">
            <a:extLst>
              <a:ext uri="{FF2B5EF4-FFF2-40B4-BE49-F238E27FC236}">
                <a16:creationId xmlns:a16="http://schemas.microsoft.com/office/drawing/2014/main" id="{411F3D91-19FD-39DC-AF4D-31639BF4CEED}"/>
              </a:ext>
            </a:extLst>
          </p:cNvPr>
          <p:cNvPicPr>
            <a:picLocks noGrp="1" noChangeAspect="1"/>
          </p:cNvPicPr>
          <p:nvPr>
            <p:ph sz="half" idx="1"/>
          </p:nvPr>
        </p:nvPicPr>
        <p:blipFill>
          <a:blip r:embed="rId5"/>
          <a:stretch>
            <a:fillRect/>
          </a:stretch>
        </p:blipFill>
        <p:spPr>
          <a:xfrm>
            <a:off x="677863" y="2235200"/>
            <a:ext cx="8596139" cy="2626930"/>
          </a:xfrm>
        </p:spPr>
      </p:pic>
    </p:spTree>
    <p:extLst>
      <p:ext uri="{BB962C8B-B14F-4D97-AF65-F5344CB8AC3E}">
        <p14:creationId xmlns:p14="http://schemas.microsoft.com/office/powerpoint/2010/main" val="2900117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88C9B83F-64CD-41C1-925F-A08801FFD0B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2" name="Straight Connector 11">
              <a:extLst>
                <a:ext uri="{FF2B5EF4-FFF2-40B4-BE49-F238E27FC236}">
                  <a16:creationId xmlns:a16="http://schemas.microsoft.com/office/drawing/2014/main" id="{E1655065-0BD7-4422-BEC0-4401E998090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4DDD90AC-ABEC-4A76-9C9C-AD0A5F8FC7F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21A8AFEF-EC50-4C0B-9C64-814B76C820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5">
              <a:extLst>
                <a:ext uri="{FF2B5EF4-FFF2-40B4-BE49-F238E27FC236}">
                  <a16:creationId xmlns:a16="http://schemas.microsoft.com/office/drawing/2014/main" id="{CAFAA800-E117-4357-84E4-56B63EA03E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8DDFC9F4-3B45-402D-8AD7-60B3F08ED7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7">
              <a:extLst>
                <a:ext uri="{FF2B5EF4-FFF2-40B4-BE49-F238E27FC236}">
                  <a16:creationId xmlns:a16="http://schemas.microsoft.com/office/drawing/2014/main" id="{F26A0854-FBE4-4587-B349-06BE192BD7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8">
              <a:extLst>
                <a:ext uri="{FF2B5EF4-FFF2-40B4-BE49-F238E27FC236}">
                  <a16:creationId xmlns:a16="http://schemas.microsoft.com/office/drawing/2014/main" id="{54A9C4C6-FF7D-470E-BFCA-CE4F60A1F0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9">
              <a:extLst>
                <a:ext uri="{FF2B5EF4-FFF2-40B4-BE49-F238E27FC236}">
                  <a16:creationId xmlns:a16="http://schemas.microsoft.com/office/drawing/2014/main" id="{B1721EA8-4871-45D4-B78F-AE805A3004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E5763971-E3A3-45C6-9BA8-2E032C7A55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id="{32752E94-0E01-4AF5-A43A-F2FAD8737C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18BEBE26-9C21-09B8-89D4-2031AA72727A}"/>
              </a:ext>
            </a:extLst>
          </p:cNvPr>
          <p:cNvSpPr>
            <a:spLocks noGrp="1"/>
          </p:cNvSpPr>
          <p:nvPr>
            <p:ph type="title"/>
          </p:nvPr>
        </p:nvSpPr>
        <p:spPr>
          <a:xfrm>
            <a:off x="715330" y="43154"/>
            <a:ext cx="4088190" cy="2369093"/>
          </a:xfrm>
        </p:spPr>
        <p:txBody>
          <a:bodyPr vert="horz" lIns="91440" tIns="45720" rIns="91440" bIns="45720" rtlCol="0" anchor="b">
            <a:normAutofit/>
          </a:bodyPr>
          <a:lstStyle/>
          <a:p>
            <a:pPr algn="r"/>
            <a:r>
              <a:rPr lang="en-US" sz="4800"/>
              <a:t>Questions</a:t>
            </a:r>
          </a:p>
        </p:txBody>
      </p:sp>
      <p:cxnSp>
        <p:nvCxnSpPr>
          <p:cNvPr id="23" name="Straight Connector 22">
            <a:extLst>
              <a:ext uri="{FF2B5EF4-FFF2-40B4-BE49-F238E27FC236}">
                <a16:creationId xmlns:a16="http://schemas.microsoft.com/office/drawing/2014/main" id="{A57C1A16-B8AB-4D99-A195-A38F556A648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F8A9B20B-D1DD-4573-B5EC-55802951923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7" name="Rectangle 23">
            <a:extLst>
              <a:ext uri="{FF2B5EF4-FFF2-40B4-BE49-F238E27FC236}">
                <a16:creationId xmlns:a16="http://schemas.microsoft.com/office/drawing/2014/main" id="{66D61E08-70C3-48D8-BEA0-787111DC3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5">
            <a:extLst>
              <a:ext uri="{FF2B5EF4-FFF2-40B4-BE49-F238E27FC236}">
                <a16:creationId xmlns:a16="http://schemas.microsoft.com/office/drawing/2014/main" id="{FC55298F-0AE5-478E-AD2B-03C2614C58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24">
            <a:extLst>
              <a:ext uri="{FF2B5EF4-FFF2-40B4-BE49-F238E27FC236}">
                <a16:creationId xmlns:a16="http://schemas.microsoft.com/office/drawing/2014/main" id="{C180E4EA-0B63-4779-A895-7E90E71088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Rectangle 27">
            <a:extLst>
              <a:ext uri="{FF2B5EF4-FFF2-40B4-BE49-F238E27FC236}">
                <a16:creationId xmlns:a16="http://schemas.microsoft.com/office/drawing/2014/main" id="{CEE01D9D-3DE8-4EED-B0D3-8F3C79CC76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Rectangle 28">
            <a:extLst>
              <a:ext uri="{FF2B5EF4-FFF2-40B4-BE49-F238E27FC236}">
                <a16:creationId xmlns:a16="http://schemas.microsoft.com/office/drawing/2014/main" id="{89AF5CE9-607F-43F4-8983-DCD6DA4051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7" name="Rectangle 29">
            <a:extLst>
              <a:ext uri="{FF2B5EF4-FFF2-40B4-BE49-F238E27FC236}">
                <a16:creationId xmlns:a16="http://schemas.microsoft.com/office/drawing/2014/main" id="{6EEA2DBD-9E1E-4521-8C01-F32AD18A89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9" name="Isosceles Triangle 29">
            <a:extLst>
              <a:ext uri="{FF2B5EF4-FFF2-40B4-BE49-F238E27FC236}">
                <a16:creationId xmlns:a16="http://schemas.microsoft.com/office/drawing/2014/main" id="{15BBD2C1-BA9B-46A9-A27A-33498B169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descr="A close up of a logo&#10;&#10;Description automatically generated">
            <a:extLst>
              <a:ext uri="{FF2B5EF4-FFF2-40B4-BE49-F238E27FC236}">
                <a16:creationId xmlns:a16="http://schemas.microsoft.com/office/drawing/2014/main" id="{B6851D23-6E6C-AE74-42FC-ACC68D2EF70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353" y="5966355"/>
            <a:ext cx="2071557" cy="773306"/>
          </a:xfrm>
          <a:prstGeom prst="rect">
            <a:avLst/>
          </a:prstGeom>
        </p:spPr>
      </p:pic>
      <p:pic>
        <p:nvPicPr>
          <p:cNvPr id="5" name="Picture 8">
            <a:extLst>
              <a:ext uri="{FF2B5EF4-FFF2-40B4-BE49-F238E27FC236}">
                <a16:creationId xmlns:a16="http://schemas.microsoft.com/office/drawing/2014/main" id="{C210B4FE-F952-9A1E-4946-5DF422873D77}"/>
              </a:ext>
            </a:extLst>
          </p:cNvPr>
          <p:cNvPicPr>
            <a:picLocks noChangeAspect="1"/>
          </p:cNvPicPr>
          <p:nvPr/>
        </p:nvPicPr>
        <p:blipFill>
          <a:blip r:embed="rId4"/>
          <a:stretch>
            <a:fillRect/>
          </a:stretch>
        </p:blipFill>
        <p:spPr>
          <a:xfrm>
            <a:off x="5415535" y="1633452"/>
            <a:ext cx="5543272" cy="3911483"/>
          </a:xfrm>
          <a:prstGeom prst="rect">
            <a:avLst/>
          </a:prstGeom>
        </p:spPr>
      </p:pic>
    </p:spTree>
    <p:extLst>
      <p:ext uri="{BB962C8B-B14F-4D97-AF65-F5344CB8AC3E}">
        <p14:creationId xmlns:p14="http://schemas.microsoft.com/office/powerpoint/2010/main" val="960802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4CE5-B9B8-465F-713A-505ABEC42AE0}"/>
              </a:ext>
            </a:extLst>
          </p:cNvPr>
          <p:cNvSpPr>
            <a:spLocks noGrp="1"/>
          </p:cNvSpPr>
          <p:nvPr>
            <p:ph type="title"/>
          </p:nvPr>
        </p:nvSpPr>
        <p:spPr/>
        <p:txBody>
          <a:bodyPr/>
          <a:lstStyle/>
          <a:p>
            <a:r>
              <a:rPr lang="en-US" dirty="0"/>
              <a:t>Support</a:t>
            </a:r>
          </a:p>
        </p:txBody>
      </p:sp>
      <p:sp>
        <p:nvSpPr>
          <p:cNvPr id="3" name="Content Placeholder 2">
            <a:extLst>
              <a:ext uri="{FF2B5EF4-FFF2-40B4-BE49-F238E27FC236}">
                <a16:creationId xmlns:a16="http://schemas.microsoft.com/office/drawing/2014/main" id="{8AEA803E-3E1A-1858-0878-77E266759127}"/>
              </a:ext>
            </a:extLst>
          </p:cNvPr>
          <p:cNvSpPr>
            <a:spLocks noGrp="1"/>
          </p:cNvSpPr>
          <p:nvPr>
            <p:ph sz="half" idx="1"/>
          </p:nvPr>
        </p:nvSpPr>
        <p:spPr>
          <a:xfrm>
            <a:off x="677335" y="1516640"/>
            <a:ext cx="9168414" cy="5003185"/>
          </a:xfrm>
        </p:spPr>
        <p:txBody>
          <a:bodyPr vert="horz" lIns="91440" tIns="45720" rIns="91440" bIns="45720" rtlCol="0" anchor="t">
            <a:noAutofit/>
          </a:bodyPr>
          <a:lstStyle/>
          <a:p>
            <a:pPr lvl="1"/>
            <a:r>
              <a:rPr lang="en-US" dirty="0"/>
              <a:t>A Zoom room for support will be available the week of 10/3/22 from 8:30am To 5:00pm </a:t>
            </a:r>
          </a:p>
          <a:p>
            <a:pPr lvl="1"/>
            <a:r>
              <a:rPr lang="en-US" sz="1400" dirty="0">
                <a:ea typeface="+mn-lt"/>
                <a:cs typeface="+mn-lt"/>
              </a:rPr>
              <a:t>Join Zoom Meeting</a:t>
            </a:r>
          </a:p>
          <a:p>
            <a:pPr lvl="2"/>
            <a:r>
              <a:rPr lang="en-US" sz="1600" dirty="0">
                <a:ea typeface="+mn-lt"/>
                <a:cs typeface="+mn-lt"/>
                <a:hlinkClick r:id="rId3"/>
              </a:rPr>
              <a:t>https://vccs.zoom.us/j/83216427786</a:t>
            </a:r>
            <a:endParaRPr lang="en-US" sz="1600" dirty="0"/>
          </a:p>
          <a:p>
            <a:pPr lvl="3"/>
            <a:r>
              <a:rPr lang="en-US" sz="1400" dirty="0">
                <a:ea typeface="+mn-lt"/>
                <a:cs typeface="+mn-lt"/>
              </a:rPr>
              <a:t>Meeting ID: 832 1642 7786</a:t>
            </a:r>
            <a:endParaRPr lang="en-US" sz="1400" dirty="0"/>
          </a:p>
          <a:p>
            <a:pPr lvl="3"/>
            <a:r>
              <a:rPr lang="en-US" sz="1400" dirty="0">
                <a:ea typeface="+mn-lt"/>
                <a:cs typeface="+mn-lt"/>
              </a:rPr>
              <a:t>+16469313860,,83216427786# US</a:t>
            </a:r>
            <a:endParaRPr lang="en-US" sz="1400" dirty="0"/>
          </a:p>
          <a:p>
            <a:pPr lvl="1"/>
            <a:r>
              <a:rPr lang="en-US" dirty="0"/>
              <a:t>SSC Customer Engagement Team is also available </a:t>
            </a:r>
            <a:r>
              <a:rPr lang="en-US" dirty="0">
                <a:hlinkClick r:id="rId4"/>
              </a:rPr>
              <a:t>help@ssc.vccs.edu</a:t>
            </a:r>
            <a:endParaRPr lang="en-US" dirty="0"/>
          </a:p>
          <a:p>
            <a:pPr lvl="1"/>
            <a:r>
              <a:rPr lang="en-US" dirty="0"/>
              <a:t>We have also created a Cardinal page on the </a:t>
            </a:r>
            <a:r>
              <a:rPr lang="en-US" dirty="0">
                <a:hlinkClick r:id="rId5"/>
              </a:rPr>
              <a:t>SSC website </a:t>
            </a:r>
            <a:r>
              <a:rPr lang="en-US" dirty="0"/>
              <a:t> where you can find the Cardinal Business Impacts documents as well as recordings to this meeting and the deep dive meetings from Friday, 9/30/22 following those meetings. </a:t>
            </a:r>
          </a:p>
          <a:p>
            <a:pPr lvl="1"/>
            <a:r>
              <a:rPr lang="en-US" dirty="0"/>
              <a:t>Please submit </a:t>
            </a:r>
            <a:r>
              <a:rPr lang="en-US" dirty="0">
                <a:hlinkClick r:id="rId6"/>
              </a:rPr>
              <a:t>questions</a:t>
            </a:r>
            <a:r>
              <a:rPr lang="en-US" dirty="0"/>
              <a:t> </a:t>
            </a:r>
            <a:r>
              <a:rPr lang="en-US" sz="1200" dirty="0"/>
              <a:t>(</a:t>
            </a:r>
            <a:r>
              <a:rPr lang="en-US" sz="1200" dirty="0">
                <a:ea typeface="+mn-lt"/>
                <a:cs typeface="+mn-lt"/>
                <a:hlinkClick r:id="rId7"/>
              </a:rPr>
              <a:t>https://bit.ly/Cardinal-Questions</a:t>
            </a:r>
            <a:r>
              <a:rPr lang="en-US" sz="1200" dirty="0">
                <a:ea typeface="+mn-lt"/>
                <a:cs typeface="+mn-lt"/>
              </a:rPr>
              <a:t>) </a:t>
            </a:r>
            <a:r>
              <a:rPr lang="en-US" dirty="0">
                <a:ea typeface="+mn-lt"/>
                <a:cs typeface="+mn-lt"/>
              </a:rPr>
              <a:t>to</a:t>
            </a:r>
            <a:r>
              <a:rPr lang="en-US" dirty="0"/>
              <a:t> help us develop FAQs to be shared on the Cardinal page on the SSC site </a:t>
            </a:r>
          </a:p>
          <a:p>
            <a:pPr lvl="1"/>
            <a:endParaRPr lang="en-US" dirty="0"/>
          </a:p>
          <a:p>
            <a:pPr lvl="1"/>
            <a:r>
              <a:rPr lang="en-US" dirty="0"/>
              <a:t>Expect the unexpected </a:t>
            </a:r>
            <a:r>
              <a:rPr lang="en-US" dirty="0">
                <a:solidFill>
                  <a:srgbClr val="404040"/>
                </a:solidFill>
              </a:rPr>
              <a:t>- </a:t>
            </a:r>
            <a:r>
              <a:rPr lang="en-US" b="1" dirty="0">
                <a:solidFill>
                  <a:schemeClr val="accent1"/>
                </a:solidFill>
              </a:rPr>
              <a:t>Give Grace</a:t>
            </a:r>
            <a:br>
              <a:rPr lang="en-US" dirty="0"/>
            </a:br>
            <a:endParaRPr lang="en-US" dirty="0"/>
          </a:p>
        </p:txBody>
      </p:sp>
      <p:pic>
        <p:nvPicPr>
          <p:cNvPr id="5" name="Picture 4" descr="A close up of a logo&#10;&#10;Description automatically generated">
            <a:extLst>
              <a:ext uri="{FF2B5EF4-FFF2-40B4-BE49-F238E27FC236}">
                <a16:creationId xmlns:a16="http://schemas.microsoft.com/office/drawing/2014/main" id="{1DE836EB-BE7D-12EB-30A8-C08D8BBD2CD7}"/>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0353" y="5966355"/>
            <a:ext cx="2071557" cy="773306"/>
          </a:xfrm>
          <a:prstGeom prst="rect">
            <a:avLst/>
          </a:prstGeom>
        </p:spPr>
      </p:pic>
      <p:pic>
        <p:nvPicPr>
          <p:cNvPr id="4" name="Picture 5" descr="Qr code&#10;&#10;Description automatically generated">
            <a:extLst>
              <a:ext uri="{FF2B5EF4-FFF2-40B4-BE49-F238E27FC236}">
                <a16:creationId xmlns:a16="http://schemas.microsoft.com/office/drawing/2014/main" id="{FDE982B9-3CDA-32E6-02EC-52D4D30374F7}"/>
              </a:ext>
            </a:extLst>
          </p:cNvPr>
          <p:cNvPicPr>
            <a:picLocks noChangeAspect="1"/>
          </p:cNvPicPr>
          <p:nvPr/>
        </p:nvPicPr>
        <p:blipFill>
          <a:blip r:embed="rId9"/>
          <a:stretch>
            <a:fillRect/>
          </a:stretch>
        </p:blipFill>
        <p:spPr>
          <a:xfrm>
            <a:off x="7196254" y="5021766"/>
            <a:ext cx="1470102" cy="1470102"/>
          </a:xfrm>
          <a:prstGeom prst="rect">
            <a:avLst/>
          </a:prstGeom>
        </p:spPr>
      </p:pic>
      <p:sp>
        <p:nvSpPr>
          <p:cNvPr id="6" name="TextBox 5">
            <a:extLst>
              <a:ext uri="{FF2B5EF4-FFF2-40B4-BE49-F238E27FC236}">
                <a16:creationId xmlns:a16="http://schemas.microsoft.com/office/drawing/2014/main" id="{3F039A5D-F226-FE15-EB9A-DFB72A6E404D}"/>
              </a:ext>
            </a:extLst>
          </p:cNvPr>
          <p:cNvSpPr txBox="1"/>
          <p:nvPr/>
        </p:nvSpPr>
        <p:spPr>
          <a:xfrm>
            <a:off x="6858001" y="4878657"/>
            <a:ext cx="3113047"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b="1" i="1">
                <a:solidFill>
                  <a:schemeClr val="accent1"/>
                </a:solidFill>
              </a:rPr>
              <a:t>Q&amp;A Survey for future FAQs</a:t>
            </a:r>
          </a:p>
        </p:txBody>
      </p:sp>
    </p:spTree>
    <p:extLst>
      <p:ext uri="{BB962C8B-B14F-4D97-AF65-F5344CB8AC3E}">
        <p14:creationId xmlns:p14="http://schemas.microsoft.com/office/powerpoint/2010/main" val="3860660025"/>
      </p:ext>
    </p:extLst>
  </p:cSld>
  <p:clrMapOvr>
    <a:masterClrMapping/>
  </p:clrMapOvr>
</p:sld>
</file>

<file path=ppt/theme/theme1.xml><?xml version="1.0" encoding="utf-8"?>
<a:theme xmlns:a="http://schemas.openxmlformats.org/drawingml/2006/main" name="Facet">
  <a:themeElements>
    <a:clrScheme name="VCCS">
      <a:dk1>
        <a:sysClr val="windowText" lastClr="000000"/>
      </a:dk1>
      <a:lt1>
        <a:sysClr val="window" lastClr="FFFFFF"/>
      </a:lt1>
      <a:dk2>
        <a:srgbClr val="44546A"/>
      </a:dk2>
      <a:lt2>
        <a:srgbClr val="E7E6E6"/>
      </a:lt2>
      <a:accent1>
        <a:srgbClr val="034A90"/>
      </a:accent1>
      <a:accent2>
        <a:srgbClr val="EE1010"/>
      </a:accent2>
      <a:accent3>
        <a:srgbClr val="41A12B"/>
      </a:accent3>
      <a:accent4>
        <a:srgbClr val="FFC000"/>
      </a:accent4>
      <a:accent5>
        <a:srgbClr val="4472C4"/>
      </a:accent5>
      <a:accent6>
        <a:srgbClr val="70AD47"/>
      </a:accent6>
      <a:hlink>
        <a:srgbClr val="0563C1"/>
      </a:hlink>
      <a:folHlink>
        <a:srgbClr val="954F7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ac00cc81-8734-4cc7-8e37-cad098589804">
      <Terms xmlns="http://schemas.microsoft.com/office/infopath/2007/PartnerControls"/>
    </lcf76f155ced4ddcb4097134ff3c332f>
    <_ip_UnifiedCompliancePolicyUIAction xmlns="http://schemas.microsoft.com/sharepoint/v3" xsi:nil="true"/>
    <_ip_UnifiedCompliancePolicyProperties xmlns="http://schemas.microsoft.com/sharepoint/v3" xsi:nil="true"/>
    <TaxCatchAll xmlns="2931b606-9e48-416a-a44a-d97cf412605f"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7DCCF190F7287488A69A37F863DC5C7" ma:contentTypeVersion="16" ma:contentTypeDescription="Create a new document." ma:contentTypeScope="" ma:versionID="0387709940e99de160cfcfdfdcdd6d9b">
  <xsd:schema xmlns:xsd="http://www.w3.org/2001/XMLSchema" xmlns:xs="http://www.w3.org/2001/XMLSchema" xmlns:p="http://schemas.microsoft.com/office/2006/metadata/properties" xmlns:ns1="http://schemas.microsoft.com/sharepoint/v3" xmlns:ns2="89d1500c-7f25-432d-b60b-f7467e279895" xmlns:ns3="ac00cc81-8734-4cc7-8e37-cad098589804" xmlns:ns4="2931b606-9e48-416a-a44a-d97cf412605f" targetNamespace="http://schemas.microsoft.com/office/2006/metadata/properties" ma:root="true" ma:fieldsID="a6f81f804c49553f52d944550896b166" ns1:_="" ns2:_="" ns3:_="" ns4:_="">
    <xsd:import namespace="http://schemas.microsoft.com/sharepoint/v3"/>
    <xsd:import namespace="89d1500c-7f25-432d-b60b-f7467e279895"/>
    <xsd:import namespace="ac00cc81-8734-4cc7-8e37-cad098589804"/>
    <xsd:import namespace="2931b606-9e48-416a-a44a-d97cf412605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1:_ip_UnifiedCompliancePolicyProperties" minOccurs="0"/>
                <xsd:element ref="ns1:_ip_UnifiedCompliancePolicyUIAction" minOccurs="0"/>
                <xsd:element ref="ns3:MediaServiceDateTaken" minOccurs="0"/>
                <xsd:element ref="ns4:SharedWithUsers" minOccurs="0"/>
                <xsd:element ref="ns4:SharedWithDetails" minOccurs="0"/>
                <xsd:element ref="ns3:MediaLengthInSeconds" minOccurs="0"/>
                <xsd:element ref="ns3:MediaServiceOCR" minOccurs="0"/>
                <xsd:element ref="ns3:MediaServiceGenerationTime" minOccurs="0"/>
                <xsd:element ref="ns3:MediaServiceEventHashCode" minOccurs="0"/>
                <xsd:element ref="ns3: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2" nillable="true" ma:displayName="Unified Compliance Policy Properties" ma:hidden="true" ma:internalName="_ip_UnifiedCompliancePolicyProperties">
      <xsd:simpleType>
        <xsd:restriction base="dms:Note"/>
      </xsd:simpleType>
    </xsd:element>
    <xsd:element name="_ip_UnifiedCompliancePolicyUIAction" ma:index="1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9d1500c-7f25-432d-b60b-f7467e2798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c00cc81-8734-4cc7-8e37-cad098589804" elementFormDefault="qualified">
    <xsd:import namespace="http://schemas.microsoft.com/office/2006/documentManagement/types"/>
    <xsd:import namespace="http://schemas.microsoft.com/office/infopath/2007/PartnerControls"/>
    <xsd:element name="MediaServiceDateTaken" ma:index="14"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926cc880-9fcd-4a93-8be9-a4bd3f151285"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2931b606-9e48-416a-a44a-d97cf412605f"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dc17c69-aa41-48e8-89c3-1e23d67d368e}" ma:internalName="TaxCatchAll" ma:showField="CatchAllData" ma:web="2931b606-9e48-416a-a44a-d97cf412605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1301737-A946-4839-9823-E2BAEA9B52D4}">
  <ds:schemaRefs>
    <ds:schemaRef ds:uri="http://schemas.microsoft.com/sharepoint/v3/contenttype/forms"/>
  </ds:schemaRefs>
</ds:datastoreItem>
</file>

<file path=customXml/itemProps2.xml><?xml version="1.0" encoding="utf-8"?>
<ds:datastoreItem xmlns:ds="http://schemas.openxmlformats.org/officeDocument/2006/customXml" ds:itemID="{0199ACA1-883B-4BF7-9ABD-E6DF56745F21}">
  <ds:schemaRefs>
    <ds:schemaRef ds:uri="2931b606-9e48-416a-a44a-d97cf412605f"/>
    <ds:schemaRef ds:uri="89d1500c-7f25-432d-b60b-f7467e279895"/>
    <ds:schemaRef ds:uri="ac00cc81-8734-4cc7-8e37-cad09858980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C7F77331-17A6-4678-8582-8624AE6A6E21}">
  <ds:schemaRefs>
    <ds:schemaRef ds:uri="2931b606-9e48-416a-a44a-d97cf412605f"/>
    <ds:schemaRef ds:uri="89d1500c-7f25-432d-b60b-f7467e279895"/>
    <ds:schemaRef ds:uri="ac00cc81-8734-4cc7-8e37-cad09858980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0/xmln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Facet</Template>
  <TotalTime>154</TotalTime>
  <Words>940</Words>
  <Application>Microsoft Office PowerPoint</Application>
  <PresentationFormat>Widescreen</PresentationFormat>
  <Paragraphs>157</Paragraphs>
  <Slides>9</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Times New Roman</vt:lpstr>
      <vt:lpstr>Trebuchet MS</vt:lpstr>
      <vt:lpstr>Wingdings</vt:lpstr>
      <vt:lpstr>Wingdings 3</vt:lpstr>
      <vt:lpstr>Facet</vt:lpstr>
      <vt:lpstr>VCCS Cardinal Go-Live Payroll Meeting</vt:lpstr>
      <vt:lpstr>Payroll Transactions  </vt:lpstr>
      <vt:lpstr>Payroll – First Pay Runs Cardinal</vt:lpstr>
      <vt:lpstr>Payroll – VCCS HCM System Processes</vt:lpstr>
      <vt:lpstr>Payroll – Exceptions for Transfer of Hours to   Cardinal </vt:lpstr>
      <vt:lpstr>Payroll Deadlines</vt:lpstr>
      <vt:lpstr>Payroll Deadlines</vt:lpstr>
      <vt:lpstr>Questions</vt:lpstr>
      <vt:lpstr>Support</vt:lpstr>
    </vt:vector>
  </TitlesOfParts>
  <Company>Virginia Community College System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Sally Love</dc:creator>
  <cp:lastModifiedBy>Wendy Buesing</cp:lastModifiedBy>
  <cp:revision>6</cp:revision>
  <cp:lastPrinted>2020-02-25T13:53:54Z</cp:lastPrinted>
  <dcterms:created xsi:type="dcterms:W3CDTF">2019-09-13T19:14:25Z</dcterms:created>
  <dcterms:modified xsi:type="dcterms:W3CDTF">2022-09-30T13:58:54Z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0x010100A7DCCF190F7287488A69A37F863DC5C7</vt:lpwstr>
  </property>
  <property fmtid="{D5CDD505-2E9C-101B-9397-08002B2CF9AE}" pid="3" name="MSIP_Label_ffa7a1fb-3f48-4fd9-bce0-6283cfafd648_Enabled">
    <vt:lpwstr>true</vt:lpwstr>
  </property>
  <property fmtid="{D5CDD505-2E9C-101B-9397-08002B2CF9AE}" pid="4" name="MSIP_Label_ffa7a1fb-3f48-4fd9-bce0-6283cfafd648_SetDate">
    <vt:lpwstr>2022-08-29T19:38:16Z</vt:lpwstr>
  </property>
  <property fmtid="{D5CDD505-2E9C-101B-9397-08002B2CF9AE}" pid="5" name="MSIP_Label_ffa7a1fb-3f48-4fd9-bce0-6283cfafd648_Method">
    <vt:lpwstr>Standard</vt:lpwstr>
  </property>
  <property fmtid="{D5CDD505-2E9C-101B-9397-08002B2CF9AE}" pid="6" name="MSIP_Label_ffa7a1fb-3f48-4fd9-bce0-6283cfafd648_Name">
    <vt:lpwstr>defa4170-0d19-0005-0004-bc88714345d2</vt:lpwstr>
  </property>
  <property fmtid="{D5CDD505-2E9C-101B-9397-08002B2CF9AE}" pid="7" name="MSIP_Label_ffa7a1fb-3f48-4fd9-bce0-6283cfafd648_SiteId">
    <vt:lpwstr>fab6beb5-3604-42df-bddc-f4e9ddd654d5</vt:lpwstr>
  </property>
  <property fmtid="{D5CDD505-2E9C-101B-9397-08002B2CF9AE}" pid="8" name="MSIP_Label_ffa7a1fb-3f48-4fd9-bce0-6283cfafd648_ActionId">
    <vt:lpwstr>4f4c50a4-58cd-4318-83b1-3b1a36756044</vt:lpwstr>
  </property>
  <property fmtid="{D5CDD505-2E9C-101B-9397-08002B2CF9AE}" pid="9" name="MSIP_Label_ffa7a1fb-3f48-4fd9-bce0-6283cfafd648_ContentBits">
    <vt:lpwstr>0</vt:lpwstr>
  </property>
  <property fmtid="{D5CDD505-2E9C-101B-9397-08002B2CF9AE}" pid="10" name="MediaServiceImageTags">
    <vt:lpwstr/>
  </property>
</Properties>
</file>