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4"/>
  </p:sldMasterIdLst>
  <p:notesMasterIdLst>
    <p:notesMasterId r:id="rId49"/>
  </p:notesMasterIdLst>
  <p:handoutMasterIdLst>
    <p:handoutMasterId r:id="rId50"/>
  </p:handoutMasterIdLst>
  <p:sldIdLst>
    <p:sldId id="256" r:id="rId5"/>
    <p:sldId id="861" r:id="rId6"/>
    <p:sldId id="860" r:id="rId7"/>
    <p:sldId id="969" r:id="rId8"/>
    <p:sldId id="926" r:id="rId9"/>
    <p:sldId id="897" r:id="rId10"/>
    <p:sldId id="928" r:id="rId11"/>
    <p:sldId id="968" r:id="rId12"/>
    <p:sldId id="963" r:id="rId13"/>
    <p:sldId id="937" r:id="rId14"/>
    <p:sldId id="932" r:id="rId15"/>
    <p:sldId id="931" r:id="rId16"/>
    <p:sldId id="934" r:id="rId17"/>
    <p:sldId id="936" r:id="rId18"/>
    <p:sldId id="929" r:id="rId19"/>
    <p:sldId id="933" r:id="rId20"/>
    <p:sldId id="935" r:id="rId21"/>
    <p:sldId id="964" r:id="rId22"/>
    <p:sldId id="938" r:id="rId23"/>
    <p:sldId id="940" r:id="rId24"/>
    <p:sldId id="941" r:id="rId25"/>
    <p:sldId id="944" r:id="rId26"/>
    <p:sldId id="945" r:id="rId27"/>
    <p:sldId id="946" r:id="rId28"/>
    <p:sldId id="947" r:id="rId29"/>
    <p:sldId id="965" r:id="rId30"/>
    <p:sldId id="948" r:id="rId31"/>
    <p:sldId id="966" r:id="rId32"/>
    <p:sldId id="949" r:id="rId33"/>
    <p:sldId id="950" r:id="rId34"/>
    <p:sldId id="951" r:id="rId35"/>
    <p:sldId id="953" r:id="rId36"/>
    <p:sldId id="952" r:id="rId37"/>
    <p:sldId id="954" r:id="rId38"/>
    <p:sldId id="955" r:id="rId39"/>
    <p:sldId id="956" r:id="rId40"/>
    <p:sldId id="967" r:id="rId41"/>
    <p:sldId id="959" r:id="rId42"/>
    <p:sldId id="957" r:id="rId43"/>
    <p:sldId id="960" r:id="rId44"/>
    <p:sldId id="961" r:id="rId45"/>
    <p:sldId id="962" r:id="rId46"/>
    <p:sldId id="908" r:id="rId47"/>
    <p:sldId id="893" r:id="rId48"/>
  </p:sldIdLst>
  <p:sldSz cx="9144000" cy="6858000" type="screen4x3"/>
  <p:notesSz cx="7023100" cy="9309100"/>
  <p:custDataLst>
    <p:tags r:id="rId51"/>
  </p:custDataLst>
  <p:defaultTex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8" userDrawn="1">
          <p15:clr>
            <a:srgbClr val="A4A3A4"/>
          </p15:clr>
        </p15:guide>
        <p15:guide id="2" orient="horz" pos="890" userDrawn="1">
          <p15:clr>
            <a:srgbClr val="A4A3A4"/>
          </p15:clr>
        </p15:guide>
        <p15:guide id="3" orient="horz" pos="3758" userDrawn="1">
          <p15:clr>
            <a:srgbClr val="A4A3A4"/>
          </p15:clr>
        </p15:guide>
        <p15:guide id="4" pos="233" userDrawn="1">
          <p15:clr>
            <a:srgbClr val="A4A3A4"/>
          </p15:clr>
        </p15:guide>
        <p15:guide id="5" pos="5539" userDrawn="1">
          <p15:clr>
            <a:srgbClr val="A4A3A4"/>
          </p15:clr>
        </p15:guide>
        <p15:guide id="6" pos="996"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E74"/>
    <a:srgbClr val="D5E3EA"/>
    <a:srgbClr val="1D536F"/>
    <a:srgbClr val="D7D7D7"/>
    <a:srgbClr val="1C506D"/>
    <a:srgbClr val="000000"/>
    <a:srgbClr val="F2F2F2"/>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EF26AF-E5CF-42B0-8EBE-658BA091F37C}" v="146" dt="2023-09-08T15:31:59.379"/>
    <p1510:client id="{C7B67BB4-5B22-4B09-9B7F-9DF58E406A63}" v="15" dt="2023-09-08T15:09:31.294"/>
  </p1510:revLst>
</p1510:revInfo>
</file>

<file path=ppt/tableStyles.xml><?xml version="1.0" encoding="utf-8"?>
<a:tblStyleLst xmlns:a="http://schemas.openxmlformats.org/drawingml/2006/main" def="{3B4B98B0-60AC-42C2-AFA5-B58CD77FA1E5}">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3792" autoAdjust="0"/>
  </p:normalViewPr>
  <p:slideViewPr>
    <p:cSldViewPr snapToObjects="1" showGuides="1">
      <p:cViewPr varScale="1">
        <p:scale>
          <a:sx n="87" d="100"/>
          <a:sy n="87" d="100"/>
        </p:scale>
        <p:origin x="84" y="558"/>
      </p:cViewPr>
      <p:guideLst>
        <p:guide orient="horz" pos="678"/>
        <p:guide orient="horz" pos="890"/>
        <p:guide orient="horz" pos="3758"/>
        <p:guide pos="233"/>
        <p:guide pos="5539"/>
        <p:guide pos="996"/>
      </p:guideLst>
    </p:cSldViewPr>
  </p:slideViewPr>
  <p:outlineViewPr>
    <p:cViewPr>
      <p:scale>
        <a:sx n="33" d="100"/>
        <a:sy n="33" d="100"/>
      </p:scale>
      <p:origin x="0" y="-24576"/>
    </p:cViewPr>
  </p:outlineViewPr>
  <p:notesTextViewPr>
    <p:cViewPr>
      <p:scale>
        <a:sx n="150" d="100"/>
        <a:sy n="150" d="100"/>
      </p:scale>
      <p:origin x="0" y="0"/>
    </p:cViewPr>
  </p:notesTextViewPr>
  <p:sorterViewPr>
    <p:cViewPr>
      <p:scale>
        <a:sx n="100" d="100"/>
        <a:sy n="100" d="100"/>
      </p:scale>
      <p:origin x="0" y="-5190"/>
    </p:cViewPr>
  </p:sorterViewPr>
  <p:notesViewPr>
    <p:cSldViewPr snapToObjects="1" showGuides="1">
      <p:cViewPr varScale="1">
        <p:scale>
          <a:sx n="88" d="100"/>
          <a:sy n="88" d="100"/>
        </p:scale>
        <p:origin x="3696"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366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6" tIns="46653" rIns="93306" bIns="4665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290453"/>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0"/>
      </a:spcBef>
      <a:spcAft>
        <a:spcPts val="600"/>
      </a:spcAft>
      <a:defRPr sz="1100" kern="1200">
        <a:solidFill>
          <a:schemeClr val="tx1"/>
        </a:solidFill>
        <a:latin typeface="Arial" pitchFamily="34" charset="0"/>
        <a:ea typeface="+mn-ea"/>
        <a:cs typeface="Arial" pitchFamily="34" charset="0"/>
      </a:defRPr>
    </a:lvl1pPr>
    <a:lvl2pPr marL="338138" indent="-112713" algn="l" defTabSz="914400" rtl="0" eaLnBrk="1" latinLnBrk="0" hangingPunct="1">
      <a:spcBef>
        <a:spcPts val="0"/>
      </a:spcBef>
      <a:spcAft>
        <a:spcPts val="600"/>
      </a:spcAft>
      <a:buFont typeface="Arial" pitchFamily="34" charset="0"/>
      <a:buChar char="•"/>
      <a:defRPr sz="1100" kern="1200">
        <a:solidFill>
          <a:schemeClr val="tx1"/>
        </a:solidFill>
        <a:latin typeface="Arial" pitchFamily="34" charset="0"/>
        <a:ea typeface="+mn-ea"/>
        <a:cs typeface="Arial" pitchFamily="34" charset="0"/>
      </a:defRPr>
    </a:lvl2pPr>
    <a:lvl3pPr marL="519113" indent="-125413" algn="l" defTabSz="914400" rtl="0" eaLnBrk="1" latinLnBrk="0" hangingPunct="1">
      <a:spcBef>
        <a:spcPts val="0"/>
      </a:spcBef>
      <a:spcAft>
        <a:spcPts val="600"/>
      </a:spcAft>
      <a:buFont typeface="Arial" pitchFamily="34" charset="0"/>
      <a:buChar char="−"/>
      <a:defRPr sz="1100" kern="1200">
        <a:solidFill>
          <a:schemeClr val="tx1"/>
        </a:solidFill>
        <a:latin typeface="Arial" pitchFamily="34" charset="0"/>
        <a:ea typeface="+mn-ea"/>
        <a:cs typeface="Arial" pitchFamily="34" charset="0"/>
      </a:defRPr>
    </a:lvl3pPr>
    <a:lvl4pPr marL="693738" indent="-117475" algn="l" defTabSz="914400" rtl="0" eaLnBrk="1" latinLnBrk="0" hangingPunct="1">
      <a:spcBef>
        <a:spcPts val="0"/>
      </a:spcBef>
      <a:spcAft>
        <a:spcPts val="600"/>
      </a:spcAft>
      <a:buFont typeface="Courier New" pitchFamily="49" charset="0"/>
      <a:buChar char="o"/>
      <a:defRPr sz="1100" kern="1200">
        <a:solidFill>
          <a:schemeClr val="tx1"/>
        </a:solidFill>
        <a:latin typeface="Arial" pitchFamily="34" charset="0"/>
        <a:ea typeface="+mn-ea"/>
        <a:cs typeface="Arial" pitchFamily="34" charset="0"/>
      </a:defRPr>
    </a:lvl4pPr>
    <a:lvl5pPr marL="857250" indent="-112713" algn="l" defTabSz="914400" rtl="0" eaLnBrk="1" latinLnBrk="0" hangingPunct="1">
      <a:spcBef>
        <a:spcPts val="0"/>
      </a:spcBef>
      <a:spcAft>
        <a:spcPts val="600"/>
      </a:spcAft>
      <a:buFont typeface="Arial" pitchFamily="34" charset="0"/>
      <a:buChar char="•"/>
      <a:defRPr sz="11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400" dirty="0"/>
          </a:p>
        </p:txBody>
      </p:sp>
    </p:spTree>
    <p:extLst>
      <p:ext uri="{BB962C8B-B14F-4D97-AF65-F5344CB8AC3E}">
        <p14:creationId xmlns:p14="http://schemas.microsoft.com/office/powerpoint/2010/main" val="334561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633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7413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2419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526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375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2167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oleObject" Target="../embeddings/oleObject3.bin"/><Relationship Id="rId5" Type="http://schemas.openxmlformats.org/officeDocument/2006/relationships/image" Target="../media/image1.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91484-47A2-B7ED-ADB1-251761F6147F}"/>
              </a:ext>
            </a:extLst>
          </p:cNvPr>
          <p:cNvSpPr/>
          <p:nvPr userDrawn="1"/>
        </p:nvSpPr>
        <p:spPr>
          <a:xfrm>
            <a:off x="0" y="0"/>
            <a:ext cx="9143999" cy="6858000"/>
          </a:xfrm>
          <a:prstGeom prst="rect">
            <a:avLst/>
          </a:prstGeom>
          <a:gradFill flip="none" rotWithShape="1">
            <a:gsLst>
              <a:gs pos="0">
                <a:srgbClr val="262626"/>
              </a:gs>
              <a:gs pos="43000">
                <a:srgbClr val="636363"/>
              </a:gs>
              <a:gs pos="100000">
                <a:srgbClr val="909090"/>
              </a:gs>
            </a:gsLst>
            <a:lin ang="16200000" scaled="1"/>
            <a:tileRect/>
          </a:gra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graphicFrame>
        <p:nvGraphicFramePr>
          <p:cNvPr id="5245" name="Rectangle 125" hidden="1"/>
          <p:cNvGraphicFramePr>
            <a:graphicFrameLocks/>
          </p:cNvGraphicFramePr>
          <p:nvPr>
            <p:custDataLst>
              <p:tags r:id="rId1"/>
            </p:custDataLst>
            <p:extLst>
              <p:ext uri="{D42A27DB-BD31-4B8C-83A1-F6EECF244321}">
                <p14:modId xmlns:p14="http://schemas.microsoft.com/office/powerpoint/2010/main" val="1095976196"/>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5245" name="Rectangle 125"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3" y="2462211"/>
            <a:ext cx="5080157" cy="746125"/>
          </a:xfrm>
          <a:prstGeom prst="rect">
            <a:avLst/>
          </a:prstGeom>
          <a:ln algn="ctr"/>
        </p:spPr>
        <p:txBody>
          <a:bodyPr lIns="0" tIns="0" rIns="0"/>
          <a:lstStyle>
            <a:lvl1pPr marL="0" indent="0">
              <a:spcBef>
                <a:spcPct val="0"/>
              </a:spcBef>
              <a:spcAft>
                <a:spcPct val="0"/>
              </a:spcAft>
              <a:buFont typeface="Arial" charset="0"/>
              <a:buNone/>
              <a:defRPr sz="1800">
                <a:solidFill>
                  <a:schemeClr val="bg1"/>
                </a:solidFill>
              </a:defRPr>
            </a:lvl1pPr>
          </a:lstStyle>
          <a:p>
            <a:r>
              <a:rPr lang="en-US" noProof="0" dirty="0"/>
              <a:t>Click to edit subtitle</a:t>
            </a:r>
          </a:p>
        </p:txBody>
      </p:sp>
      <p:sp>
        <p:nvSpPr>
          <p:cNvPr id="5249" name="Rectangle 129"/>
          <p:cNvSpPr>
            <a:spLocks noGrp="1" noChangeArrowheads="1"/>
          </p:cNvSpPr>
          <p:nvPr>
            <p:ph type="ctrTitle" sz="quarter" hasCustomPrompt="1"/>
          </p:nvPr>
        </p:nvSpPr>
        <p:spPr bwMode="gray">
          <a:xfrm>
            <a:off x="1777843" y="884246"/>
            <a:ext cx="5080157" cy="1470025"/>
          </a:xfrm>
        </p:spPr>
        <p:txBody>
          <a:bodyPr tIns="0" bIns="0"/>
          <a:lstStyle>
            <a:lvl1pPr>
              <a:defRPr lang="en-US" sz="3600" b="1" i="0" spc="-5" noProof="0" dirty="0">
                <a:solidFill>
                  <a:srgbClr val="FFFF00"/>
                </a:solidFill>
                <a:latin typeface="Trebuchet MS"/>
                <a:ea typeface="+mj-ea"/>
                <a:cs typeface="Trebuchet MS"/>
              </a:defRPr>
            </a:lvl1pPr>
          </a:lstStyle>
          <a:p>
            <a:r>
              <a:rPr lang="en-US" noProof="0" dirty="0"/>
              <a:t>Click to edit title</a:t>
            </a:r>
          </a:p>
        </p:txBody>
      </p:sp>
      <p:cxnSp>
        <p:nvCxnSpPr>
          <p:cNvPr id="11" name="Straight Connector 10"/>
          <p:cNvCxnSpPr/>
          <p:nvPr/>
        </p:nvCxnSpPr>
        <p:spPr bwMode="gray">
          <a:xfrm>
            <a:off x="1777843" y="2401336"/>
            <a:ext cx="7011535" cy="0"/>
          </a:xfrm>
          <a:prstGeom prst="line">
            <a:avLst/>
          </a:prstGeom>
          <a:noFill/>
          <a:ln w="12700">
            <a:solidFill>
              <a:schemeClr val="accent1"/>
            </a:solidFill>
            <a:round/>
            <a:headEnd type="none" w="lg" len="lg"/>
            <a:tailEnd type="none" w="lg" len="lg"/>
          </a:ln>
          <a:effectLst/>
        </p:spPr>
      </p:cxnSp>
      <p:pic>
        <p:nvPicPr>
          <p:cNvPr id="3" name="object 13">
            <a:extLst>
              <a:ext uri="{FF2B5EF4-FFF2-40B4-BE49-F238E27FC236}">
                <a16:creationId xmlns:a16="http://schemas.microsoft.com/office/drawing/2014/main" id="{969C3D3C-61B9-AFDF-B911-3C969E48BE25}"/>
              </a:ext>
            </a:extLst>
          </p:cNvPr>
          <p:cNvPicPr/>
          <p:nvPr userDrawn="1"/>
        </p:nvPicPr>
        <p:blipFill>
          <a:blip r:embed="rId4" cstate="print"/>
          <a:stretch>
            <a:fillRect/>
          </a:stretch>
        </p:blipFill>
        <p:spPr>
          <a:xfrm>
            <a:off x="7271066" y="5868988"/>
            <a:ext cx="1834361" cy="89486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48762" y="152400"/>
            <a:ext cx="8440615" cy="838200"/>
          </a:xfrm>
        </p:spPr>
        <p:txBody>
          <a:bodyPr/>
          <a:lstStyle>
            <a:lvl1pPr>
              <a:defRPr kumimoji="0" lang="en-US" sz="3600" b="1" i="0" u="none" strike="noStrike" kern="0" cap="none" spc="0" normalizeH="0" baseline="0" dirty="0">
                <a:ln>
                  <a:noFill/>
                </a:ln>
                <a:solidFill>
                  <a:srgbClr val="FFFF00"/>
                </a:solidFill>
                <a:effectLst/>
                <a:uLnTx/>
                <a:uFillTx/>
                <a:latin typeface="Calibri Light"/>
                <a:ea typeface="+mj-ea"/>
                <a:cs typeface="Calibri Light"/>
              </a:defRPr>
            </a:lvl1pPr>
          </a:lstStyle>
          <a:p>
            <a:r>
              <a:rPr lang="en-US" dirty="0"/>
              <a:t>Click to edit Master TOC style</a:t>
            </a:r>
          </a:p>
        </p:txBody>
      </p:sp>
      <p:sp>
        <p:nvSpPr>
          <p:cNvPr id="4" name="Text Placeholder 3"/>
          <p:cNvSpPr>
            <a:spLocks noGrp="1"/>
          </p:cNvSpPr>
          <p:nvPr>
            <p:ph type="body" sz="quarter" idx="10"/>
          </p:nvPr>
        </p:nvSpPr>
        <p:spPr>
          <a:xfrm>
            <a:off x="348762" y="1031837"/>
            <a:ext cx="8440614" cy="4427576"/>
          </a:xfrm>
          <a:prstGeom prst="rect">
            <a:avLst/>
          </a:prstGeom>
        </p:spPr>
        <p:txBody>
          <a:bodyPr vert="horz" lIns="0" tIns="0" rIns="0" bIns="0" rtlCol="0">
            <a:noAutofit/>
          </a:bodyPr>
          <a:lstStyle>
            <a:lvl1pPr>
              <a:defRPr lang="en-US" sz="2400" smtClean="0"/>
            </a:lvl1pPr>
            <a:lvl2pPr>
              <a:defRPr lang="en-US" sz="2400" smtClean="0"/>
            </a:lvl2pPr>
            <a:lvl3pPr>
              <a:defRPr lang="en-US" sz="2400" smtClean="0"/>
            </a:lvl3pPr>
            <a:lvl4pPr>
              <a:defRPr lang="en-US" sz="2400" smtClean="0"/>
            </a:lvl4pPr>
            <a:lvl5pPr>
              <a:defRPr lang="en-US" sz="2400" dirty="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99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8C0550-FFEA-20E3-D6C0-8589D8DBEECD}"/>
              </a:ext>
            </a:extLst>
          </p:cNvPr>
          <p:cNvSpPr/>
          <p:nvPr userDrawn="1"/>
        </p:nvSpPr>
        <p:spPr>
          <a:xfrm>
            <a:off x="0" y="0"/>
            <a:ext cx="9143999" cy="6858000"/>
          </a:xfrm>
          <a:prstGeom prst="rect">
            <a:avLst/>
          </a:prstGeom>
          <a:gradFill flip="none" rotWithShape="1">
            <a:gsLst>
              <a:gs pos="0">
                <a:srgbClr val="262626"/>
              </a:gs>
              <a:gs pos="43000">
                <a:srgbClr val="636363"/>
              </a:gs>
              <a:gs pos="100000">
                <a:srgbClr val="909090"/>
              </a:gs>
            </a:gsLst>
            <a:lin ang="16200000" scaled="1"/>
            <a:tileRect/>
          </a:gra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2" name="Rectangle 1">
            <a:extLst>
              <a:ext uri="{FF2B5EF4-FFF2-40B4-BE49-F238E27FC236}">
                <a16:creationId xmlns:a16="http://schemas.microsoft.com/office/drawing/2014/main" id="{6CF48C96-02E5-4D86-8DDB-FECFF5CE9FA6}"/>
              </a:ext>
            </a:extLst>
          </p:cNvPr>
          <p:cNvSpPr/>
          <p:nvPr userDrawn="1"/>
        </p:nvSpPr>
        <p:spPr>
          <a:xfrm>
            <a:off x="395208" y="1412633"/>
            <a:ext cx="1054492" cy="3610122"/>
          </a:xfrm>
          <a:prstGeom prst="rect">
            <a:avLst/>
          </a:prstGeom>
          <a:solidFill>
            <a:srgbClr val="405158"/>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grpSp>
        <p:nvGrpSpPr>
          <p:cNvPr id="24" name="object 2">
            <a:extLst>
              <a:ext uri="{FF2B5EF4-FFF2-40B4-BE49-F238E27FC236}">
                <a16:creationId xmlns:a16="http://schemas.microsoft.com/office/drawing/2014/main" id="{16F175BA-4302-4D74-ABBD-B0E5A9BE7C34}"/>
              </a:ext>
            </a:extLst>
          </p:cNvPr>
          <p:cNvGrpSpPr/>
          <p:nvPr userDrawn="1"/>
        </p:nvGrpSpPr>
        <p:grpSpPr>
          <a:xfrm rot="5400000" flipH="1" flipV="1">
            <a:off x="-895499" y="2677556"/>
            <a:ext cx="3609976" cy="1080422"/>
            <a:chOff x="0" y="4953000"/>
            <a:chExt cx="12192000" cy="1905000"/>
          </a:xfrm>
        </p:grpSpPr>
        <p:sp>
          <p:nvSpPr>
            <p:cNvPr id="25" name="object 3">
              <a:extLst>
                <a:ext uri="{FF2B5EF4-FFF2-40B4-BE49-F238E27FC236}">
                  <a16:creationId xmlns:a16="http://schemas.microsoft.com/office/drawing/2014/main" id="{DE9A773E-3758-4A89-BEB4-B0DC839B074B}"/>
                </a:ext>
              </a:extLst>
            </p:cNvPr>
            <p:cNvSpPr/>
            <p:nvPr/>
          </p:nvSpPr>
          <p:spPr>
            <a:xfrm>
              <a:off x="2249423" y="4953000"/>
              <a:ext cx="9942830" cy="487680"/>
            </a:xfrm>
            <a:custGeom>
              <a:avLst/>
              <a:gdLst/>
              <a:ahLst/>
              <a:cxnLst/>
              <a:rect l="l" t="t" r="r" b="b"/>
              <a:pathLst>
                <a:path w="9942830" h="487679">
                  <a:moveTo>
                    <a:pt x="9942576" y="0"/>
                  </a:moveTo>
                  <a:lnTo>
                    <a:pt x="0" y="289687"/>
                  </a:lnTo>
                  <a:lnTo>
                    <a:pt x="9942576" y="487680"/>
                  </a:lnTo>
                  <a:lnTo>
                    <a:pt x="9942576" y="0"/>
                  </a:lnTo>
                  <a:close/>
                </a:path>
              </a:pathLst>
            </a:custGeom>
            <a:solidFill>
              <a:srgbClr val="9FCBDC">
                <a:alpha val="39999"/>
              </a:srgbClr>
            </a:solidFill>
          </p:spPr>
          <p:txBody>
            <a:bodyPr wrap="square" lIns="0" tIns="0" rIns="0" bIns="0" rtlCol="0"/>
            <a:lstStyle/>
            <a:p>
              <a:endParaRPr/>
            </a:p>
          </p:txBody>
        </p:sp>
        <p:sp>
          <p:nvSpPr>
            <p:cNvPr id="26" name="object 4">
              <a:extLst>
                <a:ext uri="{FF2B5EF4-FFF2-40B4-BE49-F238E27FC236}">
                  <a16:creationId xmlns:a16="http://schemas.microsoft.com/office/drawing/2014/main" id="{29031060-6451-474E-B604-13B21F50C4D0}"/>
                </a:ext>
              </a:extLst>
            </p:cNvPr>
            <p:cNvSpPr/>
            <p:nvPr/>
          </p:nvSpPr>
          <p:spPr>
            <a:xfrm>
              <a:off x="148450" y="5237988"/>
              <a:ext cx="12044045" cy="788035"/>
            </a:xfrm>
            <a:custGeom>
              <a:avLst/>
              <a:gdLst/>
              <a:ahLst/>
              <a:cxnLst/>
              <a:rect l="l" t="t" r="r" b="b"/>
              <a:pathLst>
                <a:path w="12044045" h="788035">
                  <a:moveTo>
                    <a:pt x="12043549" y="0"/>
                  </a:moveTo>
                  <a:lnTo>
                    <a:pt x="0" y="0"/>
                  </a:lnTo>
                  <a:lnTo>
                    <a:pt x="12043549" y="787908"/>
                  </a:lnTo>
                  <a:lnTo>
                    <a:pt x="12043549" y="0"/>
                  </a:lnTo>
                  <a:close/>
                </a:path>
              </a:pathLst>
            </a:custGeom>
            <a:solidFill>
              <a:srgbClr val="000000"/>
            </a:solidFill>
          </p:spPr>
          <p:txBody>
            <a:bodyPr wrap="square" lIns="0" tIns="0" rIns="0" bIns="0" rtlCol="0"/>
            <a:lstStyle/>
            <a:p>
              <a:endParaRPr/>
            </a:p>
          </p:txBody>
        </p:sp>
        <p:pic>
          <p:nvPicPr>
            <p:cNvPr id="27" name="object 5">
              <a:extLst>
                <a:ext uri="{FF2B5EF4-FFF2-40B4-BE49-F238E27FC236}">
                  <a16:creationId xmlns:a16="http://schemas.microsoft.com/office/drawing/2014/main" id="{9FCC0FBE-99BC-41A3-9B2B-9230B5412771}"/>
                </a:ext>
              </a:extLst>
            </p:cNvPr>
            <p:cNvPicPr/>
            <p:nvPr/>
          </p:nvPicPr>
          <p:blipFill>
            <a:blip r:embed="rId3" cstate="print"/>
            <a:stretch>
              <a:fillRect/>
            </a:stretch>
          </p:blipFill>
          <p:spPr>
            <a:xfrm>
              <a:off x="0" y="4998720"/>
              <a:ext cx="12191999" cy="1859279"/>
            </a:xfrm>
            <a:prstGeom prst="rect">
              <a:avLst/>
            </a:prstGeom>
          </p:spPr>
        </p:pic>
        <p:pic>
          <p:nvPicPr>
            <p:cNvPr id="28" name="object 6">
              <a:extLst>
                <a:ext uri="{FF2B5EF4-FFF2-40B4-BE49-F238E27FC236}">
                  <a16:creationId xmlns:a16="http://schemas.microsoft.com/office/drawing/2014/main" id="{C751C07C-9242-40E3-B632-078156375F21}"/>
                </a:ext>
              </a:extLst>
            </p:cNvPr>
            <p:cNvPicPr/>
            <p:nvPr/>
          </p:nvPicPr>
          <p:blipFill>
            <a:blip r:embed="rId4" cstate="print"/>
            <a:stretch>
              <a:fillRect/>
            </a:stretch>
          </p:blipFill>
          <p:spPr>
            <a:xfrm>
              <a:off x="0" y="4991442"/>
              <a:ext cx="12192000" cy="802068"/>
            </a:xfrm>
            <a:prstGeom prst="rect">
              <a:avLst/>
            </a:prstGeom>
          </p:spPr>
        </p:pic>
      </p:grpSp>
      <p:pic>
        <p:nvPicPr>
          <p:cNvPr id="22" name="object 13">
            <a:extLst>
              <a:ext uri="{FF2B5EF4-FFF2-40B4-BE49-F238E27FC236}">
                <a16:creationId xmlns:a16="http://schemas.microsoft.com/office/drawing/2014/main" id="{8611954C-512D-4CB8-A664-24CBD850341B}"/>
              </a:ext>
            </a:extLst>
          </p:cNvPr>
          <p:cNvPicPr/>
          <p:nvPr userDrawn="1"/>
        </p:nvPicPr>
        <p:blipFill>
          <a:blip r:embed="rId5" cstate="print"/>
          <a:stretch>
            <a:fillRect/>
          </a:stretch>
        </p:blipFill>
        <p:spPr>
          <a:xfrm>
            <a:off x="7391400" y="5927691"/>
            <a:ext cx="1714027" cy="836159"/>
          </a:xfrm>
          <a:prstGeom prst="rect">
            <a:avLst/>
          </a:prstGeom>
        </p:spPr>
      </p:pic>
      <p:graphicFrame>
        <p:nvGraphicFramePr>
          <p:cNvPr id="5245" name="Rectangle 125" hidden="1"/>
          <p:cNvGraphicFramePr>
            <a:graphicFrameLocks/>
          </p:cNvGraphicFramePr>
          <p:nvPr>
            <p:custDataLst>
              <p:tags r:id="rId1"/>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5245" name="Rectangle 125"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527270" y="1412778"/>
            <a:ext cx="5330729" cy="1470025"/>
          </a:xfrm>
        </p:spPr>
        <p:txBody>
          <a:bodyPr tIns="0" bIns="0"/>
          <a:lstStyle>
            <a:lvl1pPr>
              <a:defRPr kumimoji="0" lang="en-US" sz="3600" b="1" i="0" u="none" strike="noStrike" kern="0" cap="none" spc="0" normalizeH="0" baseline="0" noProof="0" dirty="0">
                <a:ln>
                  <a:noFill/>
                </a:ln>
                <a:solidFill>
                  <a:srgbClr val="FFFF00"/>
                </a:solidFill>
                <a:effectLst/>
                <a:uLnTx/>
                <a:uFillTx/>
                <a:latin typeface="Calibri Light"/>
                <a:ea typeface="+mj-ea"/>
                <a:cs typeface="Calibri Light"/>
              </a:defRPr>
            </a:lvl1pPr>
          </a:lstStyle>
          <a:p>
            <a:r>
              <a:rPr lang="en-US" noProof="0" dirty="0"/>
              <a:t>Click to edit divider text</a:t>
            </a:r>
          </a:p>
        </p:txBody>
      </p:sp>
      <p:cxnSp>
        <p:nvCxnSpPr>
          <p:cNvPr id="10" name="Straight Connector 9"/>
          <p:cNvCxnSpPr/>
          <p:nvPr/>
        </p:nvCxnSpPr>
        <p:spPr bwMode="gray">
          <a:xfrm>
            <a:off x="1524000"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527271" y="2990743"/>
            <a:ext cx="5330952" cy="746125"/>
          </a:xfrm>
          <a:prstGeom prst="rect">
            <a:avLst/>
          </a:prstGeom>
          <a:ln algn="ctr"/>
        </p:spPr>
        <p:txBody>
          <a:bodyPr lIns="0" tIns="0" rIns="0"/>
          <a:lstStyle>
            <a:lvl1pPr marL="0" indent="0">
              <a:spcBef>
                <a:spcPct val="0"/>
              </a:spcBef>
              <a:spcAft>
                <a:spcPct val="0"/>
              </a:spcAft>
              <a:buFont typeface="Arial" charset="0"/>
              <a:buNone/>
              <a:defRPr sz="1800">
                <a:solidFill>
                  <a:schemeClr val="bg1">
                    <a:lumMod val="95000"/>
                  </a:schemeClr>
                </a:solidFill>
              </a:defRPr>
            </a:lvl1pPr>
          </a:lstStyle>
          <a:p>
            <a:r>
              <a:rPr lang="en-US" noProof="0" dirty="0"/>
              <a:t>Click to edit divider subtitle text</a:t>
            </a:r>
          </a:p>
        </p:txBody>
      </p:sp>
      <p:sp>
        <p:nvSpPr>
          <p:cNvPr id="14" name="Text Box 21"/>
          <p:cNvSpPr txBox="1">
            <a:spLocks noChangeArrowheads="1"/>
          </p:cNvSpPr>
          <p:nvPr/>
        </p:nvSpPr>
        <p:spPr bwMode="gray">
          <a:xfrm>
            <a:off x="4405828" y="6438587"/>
            <a:ext cx="320057" cy="184666"/>
          </a:xfrm>
          <a:prstGeom prst="rect">
            <a:avLst/>
          </a:prstGeom>
          <a:noFill/>
          <a:ln w="9525">
            <a:noFill/>
            <a:miter lim="800000"/>
            <a:headEnd/>
            <a:tailEnd/>
          </a:ln>
          <a:effectLst/>
        </p:spPr>
        <p:txBody>
          <a:bodyPr lIns="0" tIns="0" rIns="0" bIns="0" anchor="b">
            <a:spAutoFit/>
          </a:bodyPr>
          <a:lstStyle/>
          <a:p>
            <a:pPr algn="ctr">
              <a:spcBef>
                <a:spcPct val="0"/>
              </a:spcBef>
              <a:buClrTx/>
              <a:buSzTx/>
              <a:buFontTx/>
              <a:buNone/>
              <a:defRPr/>
            </a:pPr>
            <a:fld id="{0DCACFB8-26F6-42D6-BECD-8F4C7C90C586}" type="slidenum">
              <a:rPr lang="en-US" sz="1200" b="1" kern="1200" noProof="0" smtClean="0">
                <a:solidFill>
                  <a:srgbClr val="808080"/>
                </a:solidFill>
                <a:latin typeface="+mn-lt"/>
                <a:ea typeface="Arial Unicode MS" pitchFamily="34" charset="-128"/>
                <a:cs typeface="Arial Unicode MS" pitchFamily="34" charset="-128"/>
              </a:rPr>
              <a:pPr algn="ctr">
                <a:spcBef>
                  <a:spcPct val="0"/>
                </a:spcBef>
                <a:buClrTx/>
                <a:buSzTx/>
                <a:buFontTx/>
                <a:buNone/>
                <a:defRPr/>
              </a:pPr>
              <a:t>‹#›</a:t>
            </a:fld>
            <a:endParaRPr lang="en-US" altLang="en-US" sz="1000" b="1" kern="1200" noProof="0" dirty="0">
              <a:solidFill>
                <a:srgbClr val="808080"/>
              </a:solidFill>
              <a:latin typeface="+mn-lt"/>
              <a:ea typeface="Arial Unicode MS" pitchFamily="34" charset="-128"/>
              <a:cs typeface="Arial Unicode MS" pitchFamily="34" charset="-128"/>
            </a:endParaRPr>
          </a:p>
        </p:txBody>
      </p:sp>
      <p:sp>
        <p:nvSpPr>
          <p:cNvPr id="13" name="Welcome to VCCS!">
            <a:extLst>
              <a:ext uri="{FF2B5EF4-FFF2-40B4-BE49-F238E27FC236}">
                <a16:creationId xmlns:a16="http://schemas.microsoft.com/office/drawing/2014/main" id="{9B5A3A95-31FB-4269-8BD4-09876A7159DF}"/>
              </a:ext>
            </a:extLst>
          </p:cNvPr>
          <p:cNvSpPr txBox="1">
            <a:spLocks noGrp="1"/>
          </p:cNvSpPr>
          <p:nvPr>
            <p:ph type="body" sz="quarter" idx="16" hasCustomPrompt="1"/>
          </p:nvPr>
        </p:nvSpPr>
        <p:spPr>
          <a:xfrm rot="16200000">
            <a:off x="-763007" y="3011848"/>
            <a:ext cx="3422563" cy="459741"/>
          </a:xfrm>
          <a:prstGeom prst="rect">
            <a:avLst/>
          </a:prstGeom>
        </p:spPr>
        <p:txBody>
          <a:bodyPr>
            <a:spAutoFit/>
          </a:bodyPr>
          <a:lstStyle>
            <a:lvl1pPr marL="0" indent="0" algn="ctr">
              <a:lnSpc>
                <a:spcPct val="150000"/>
              </a:lnSpc>
              <a:spcBef>
                <a:spcPts val="0"/>
              </a:spcBef>
              <a:buSzTx/>
              <a:buFontTx/>
              <a:buNone/>
              <a:defRPr sz="2400">
                <a:solidFill>
                  <a:srgbClr val="FFFFFF"/>
                </a:solidFill>
                <a:latin typeface="+mn-lt"/>
                <a:ea typeface="+mn-ea"/>
                <a:cs typeface="+mn-cs"/>
                <a:sym typeface="Raleway Black"/>
              </a:defRPr>
            </a:lvl1pPr>
          </a:lstStyle>
          <a:p>
            <a:r>
              <a:rPr dirty="0"/>
              <a:t>Vertical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48762" y="152400"/>
            <a:ext cx="8440615" cy="838200"/>
          </a:xfrm>
        </p:spPr>
        <p:txBody>
          <a:bodyPr/>
          <a:lstStyle>
            <a:lvl1pPr>
              <a:defRPr kumimoji="0" lang="en-US" sz="3600" b="1" i="0" u="none" strike="noStrike" kern="0" cap="none" spc="0" normalizeH="0" baseline="0" dirty="0">
                <a:ln>
                  <a:noFill/>
                </a:ln>
                <a:solidFill>
                  <a:srgbClr val="44546A"/>
                </a:solidFill>
                <a:effectLst/>
                <a:uLnTx/>
                <a:uFillTx/>
                <a:latin typeface="Calibri Light"/>
                <a:ea typeface="+mj-ea"/>
                <a:cs typeface="Calibri Light"/>
              </a:defRPr>
            </a:lvl1pPr>
          </a:lstStyle>
          <a:p>
            <a:r>
              <a:rPr lang="en-US" dirty="0"/>
              <a:t>Click to edit title</a:t>
            </a:r>
          </a:p>
        </p:txBody>
      </p:sp>
      <p:sp>
        <p:nvSpPr>
          <p:cNvPr id="6" name="Text Placeholder 5"/>
          <p:cNvSpPr>
            <a:spLocks noGrp="1"/>
          </p:cNvSpPr>
          <p:nvPr>
            <p:ph type="body" sz="quarter" idx="10"/>
          </p:nvPr>
        </p:nvSpPr>
        <p:spPr>
          <a:xfrm>
            <a:off x="348762" y="1066800"/>
            <a:ext cx="8443547" cy="5257800"/>
          </a:xfrm>
          <a:prstGeom prst="rect">
            <a:avLst/>
          </a:prstGeom>
        </p:spPr>
        <p:txBody>
          <a:bodyPr vert="horz" lIns="0" tIns="0" rIns="0" bIns="0" rtlCol="0">
            <a:noAutofit/>
          </a:bodyPr>
          <a:lstStyle>
            <a:lvl1pPr>
              <a:defRPr lang="en-US" sz="2000" smtClean="0"/>
            </a:lvl1pPr>
            <a:lvl2pPr>
              <a:defRPr lang="en-US" sz="2000" smtClean="0"/>
            </a:lvl2pPr>
            <a:lvl3pPr>
              <a:defRPr lang="en-US" sz="2000" smtClean="0"/>
            </a:lvl3pPr>
            <a:lvl4pPr>
              <a:defRPr lang="en-US" sz="2000" smtClean="0"/>
            </a:lvl4pPr>
            <a:lvl5pPr>
              <a:defRPr lang="en-US" sz="20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a:xfrm>
            <a:off x="348762" y="152400"/>
            <a:ext cx="8440615" cy="838200"/>
          </a:xfrm>
        </p:spPr>
        <p:txBody>
          <a:bodyPr/>
          <a:lstStyle>
            <a:lvl1pPr>
              <a:defRPr kumimoji="0" lang="en-US" sz="3600" b="1" i="0" u="none" strike="noStrike" kern="0" cap="none" spc="0" normalizeH="0" baseline="0" dirty="0">
                <a:ln>
                  <a:noFill/>
                </a:ln>
                <a:solidFill>
                  <a:srgbClr val="44546A"/>
                </a:solidFill>
                <a:effectLst/>
                <a:uLnTx/>
                <a:uFillTx/>
                <a:latin typeface="Calibri Light"/>
                <a:ea typeface="+mj-ea"/>
                <a:cs typeface="Calibri Light"/>
              </a:defRPr>
            </a:lvl1pPr>
          </a:lstStyle>
          <a:p>
            <a:r>
              <a:rPr lang="en-US" dirty="0"/>
              <a:t>Click to edit Master title style</a:t>
            </a:r>
          </a:p>
        </p:txBody>
      </p:sp>
      <p:sp>
        <p:nvSpPr>
          <p:cNvPr id="6" name="Text Placeholder 5"/>
          <p:cNvSpPr>
            <a:spLocks noGrp="1"/>
          </p:cNvSpPr>
          <p:nvPr>
            <p:ph type="body" sz="quarter" idx="10"/>
          </p:nvPr>
        </p:nvSpPr>
        <p:spPr>
          <a:xfrm>
            <a:off x="348763" y="1066800"/>
            <a:ext cx="4189535" cy="54102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637944" y="1066800"/>
            <a:ext cx="4151433" cy="54102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48762" y="152400"/>
            <a:ext cx="8440615" cy="838200"/>
          </a:xfrm>
        </p:spPr>
        <p:txBody>
          <a:bodyPr/>
          <a:lstStyle>
            <a:lvl1pPr>
              <a:defRPr kumimoji="0" lang="en-US" sz="3600" b="1" i="0" u="none" strike="noStrike" kern="0" cap="none" spc="0" normalizeH="0" baseline="0" dirty="0">
                <a:ln>
                  <a:noFill/>
                </a:ln>
                <a:solidFill>
                  <a:srgbClr val="FFFF00"/>
                </a:solidFill>
                <a:effectLst/>
                <a:uLnTx/>
                <a:uFillTx/>
                <a:latin typeface="Calibri Light"/>
                <a:ea typeface="+mj-ea"/>
                <a:cs typeface="Calibri Light"/>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EE38E0A-42B7-4203-88DC-D7A05999C9A6}"/>
              </a:ext>
            </a:extLst>
          </p:cNvPr>
          <p:cNvGrpSpPr/>
          <p:nvPr userDrawn="1"/>
        </p:nvGrpSpPr>
        <p:grpSpPr>
          <a:xfrm>
            <a:off x="0" y="5468125"/>
            <a:ext cx="9144000" cy="1398584"/>
            <a:chOff x="0" y="4953000"/>
            <a:chExt cx="12192000" cy="1905000"/>
          </a:xfrm>
        </p:grpSpPr>
        <p:sp>
          <p:nvSpPr>
            <p:cNvPr id="5" name="object 3">
              <a:extLst>
                <a:ext uri="{FF2B5EF4-FFF2-40B4-BE49-F238E27FC236}">
                  <a16:creationId xmlns:a16="http://schemas.microsoft.com/office/drawing/2014/main" id="{29F5CD3F-473E-4644-8668-3A8D28D5A830}"/>
                </a:ext>
              </a:extLst>
            </p:cNvPr>
            <p:cNvSpPr/>
            <p:nvPr/>
          </p:nvSpPr>
          <p:spPr>
            <a:xfrm>
              <a:off x="2249423" y="4953000"/>
              <a:ext cx="9942830" cy="487680"/>
            </a:xfrm>
            <a:custGeom>
              <a:avLst/>
              <a:gdLst/>
              <a:ahLst/>
              <a:cxnLst/>
              <a:rect l="l" t="t" r="r" b="b"/>
              <a:pathLst>
                <a:path w="9942830" h="487679">
                  <a:moveTo>
                    <a:pt x="9942576" y="0"/>
                  </a:moveTo>
                  <a:lnTo>
                    <a:pt x="0" y="289687"/>
                  </a:lnTo>
                  <a:lnTo>
                    <a:pt x="9942576" y="487680"/>
                  </a:lnTo>
                  <a:lnTo>
                    <a:pt x="9942576" y="0"/>
                  </a:lnTo>
                  <a:close/>
                </a:path>
              </a:pathLst>
            </a:custGeom>
            <a:solidFill>
              <a:srgbClr val="9FCBDC">
                <a:alpha val="39999"/>
              </a:srgbClr>
            </a:solidFill>
          </p:spPr>
          <p:txBody>
            <a:bodyPr wrap="square" lIns="0" tIns="0" rIns="0" bIns="0" rtlCol="0"/>
            <a:lstStyle/>
            <a:p>
              <a:endParaRPr/>
            </a:p>
          </p:txBody>
        </p:sp>
        <p:sp>
          <p:nvSpPr>
            <p:cNvPr id="6" name="object 4">
              <a:extLst>
                <a:ext uri="{FF2B5EF4-FFF2-40B4-BE49-F238E27FC236}">
                  <a16:creationId xmlns:a16="http://schemas.microsoft.com/office/drawing/2014/main" id="{9D35F368-033E-4834-B7B2-FBA7E8AD7B7F}"/>
                </a:ext>
              </a:extLst>
            </p:cNvPr>
            <p:cNvSpPr/>
            <p:nvPr/>
          </p:nvSpPr>
          <p:spPr>
            <a:xfrm>
              <a:off x="148450" y="5237988"/>
              <a:ext cx="12044045" cy="788035"/>
            </a:xfrm>
            <a:custGeom>
              <a:avLst/>
              <a:gdLst/>
              <a:ahLst/>
              <a:cxnLst/>
              <a:rect l="l" t="t" r="r" b="b"/>
              <a:pathLst>
                <a:path w="12044045" h="788035">
                  <a:moveTo>
                    <a:pt x="12043549" y="0"/>
                  </a:moveTo>
                  <a:lnTo>
                    <a:pt x="0" y="0"/>
                  </a:lnTo>
                  <a:lnTo>
                    <a:pt x="12043549" y="787908"/>
                  </a:lnTo>
                  <a:lnTo>
                    <a:pt x="12043549" y="0"/>
                  </a:lnTo>
                  <a:close/>
                </a:path>
              </a:pathLst>
            </a:custGeom>
            <a:solidFill>
              <a:srgbClr val="000000"/>
            </a:solidFill>
          </p:spPr>
          <p:txBody>
            <a:bodyPr wrap="square" lIns="0" tIns="0" rIns="0" bIns="0" rtlCol="0"/>
            <a:lstStyle/>
            <a:p>
              <a:endParaRPr/>
            </a:p>
          </p:txBody>
        </p:sp>
        <p:pic>
          <p:nvPicPr>
            <p:cNvPr id="7" name="object 5">
              <a:extLst>
                <a:ext uri="{FF2B5EF4-FFF2-40B4-BE49-F238E27FC236}">
                  <a16:creationId xmlns:a16="http://schemas.microsoft.com/office/drawing/2014/main" id="{124DCEB9-8504-4AED-AD58-176BE07314B1}"/>
                </a:ext>
              </a:extLst>
            </p:cNvPr>
            <p:cNvPicPr/>
            <p:nvPr/>
          </p:nvPicPr>
          <p:blipFill>
            <a:blip r:embed="rId2" cstate="print"/>
            <a:stretch>
              <a:fillRect/>
            </a:stretch>
          </p:blipFill>
          <p:spPr>
            <a:xfrm>
              <a:off x="0" y="4998720"/>
              <a:ext cx="12191999" cy="1859279"/>
            </a:xfrm>
            <a:prstGeom prst="rect">
              <a:avLst/>
            </a:prstGeom>
          </p:spPr>
        </p:pic>
        <p:pic>
          <p:nvPicPr>
            <p:cNvPr id="8" name="object 6">
              <a:extLst>
                <a:ext uri="{FF2B5EF4-FFF2-40B4-BE49-F238E27FC236}">
                  <a16:creationId xmlns:a16="http://schemas.microsoft.com/office/drawing/2014/main" id="{DF7838C7-7CFA-4B3E-A239-A12EE47481B7}"/>
                </a:ext>
              </a:extLst>
            </p:cNvPr>
            <p:cNvPicPr/>
            <p:nvPr/>
          </p:nvPicPr>
          <p:blipFill>
            <a:blip r:embed="rId3" cstate="print"/>
            <a:stretch>
              <a:fillRect/>
            </a:stretch>
          </p:blipFill>
          <p:spPr>
            <a:xfrm>
              <a:off x="0" y="4991442"/>
              <a:ext cx="12192000" cy="802068"/>
            </a:xfrm>
            <a:prstGeom prst="rect">
              <a:avLst/>
            </a:prstGeom>
          </p:spPr>
        </p:pic>
      </p:grpSp>
      <p:pic>
        <p:nvPicPr>
          <p:cNvPr id="9" name="object 13">
            <a:extLst>
              <a:ext uri="{FF2B5EF4-FFF2-40B4-BE49-F238E27FC236}">
                <a16:creationId xmlns:a16="http://schemas.microsoft.com/office/drawing/2014/main" id="{A5179F41-A038-4A5E-B25B-1D05BB82C0AD}"/>
              </a:ext>
            </a:extLst>
          </p:cNvPr>
          <p:cNvPicPr/>
          <p:nvPr userDrawn="1"/>
        </p:nvPicPr>
        <p:blipFill>
          <a:blip r:embed="rId4" cstate="print"/>
          <a:stretch>
            <a:fillRect/>
          </a:stretch>
        </p:blipFill>
        <p:spPr>
          <a:xfrm>
            <a:off x="7391400" y="5927691"/>
            <a:ext cx="1714027" cy="836159"/>
          </a:xfrm>
          <a:prstGeom prst="rect">
            <a:avLst/>
          </a:prstGeom>
        </p:spPr>
      </p:pic>
      <p:sp>
        <p:nvSpPr>
          <p:cNvPr id="10" name="Text Box 21">
            <a:extLst>
              <a:ext uri="{FF2B5EF4-FFF2-40B4-BE49-F238E27FC236}">
                <a16:creationId xmlns:a16="http://schemas.microsoft.com/office/drawing/2014/main" id="{1C92E3CB-51C5-A924-F1B3-807DCAD7C0B1}"/>
              </a:ext>
            </a:extLst>
          </p:cNvPr>
          <p:cNvSpPr txBox="1">
            <a:spLocks noChangeArrowheads="1"/>
          </p:cNvSpPr>
          <p:nvPr userDrawn="1"/>
        </p:nvSpPr>
        <p:spPr bwMode="gray">
          <a:xfrm>
            <a:off x="4405828" y="6438587"/>
            <a:ext cx="320057" cy="184666"/>
          </a:xfrm>
          <a:prstGeom prst="rect">
            <a:avLst/>
          </a:prstGeom>
          <a:noFill/>
          <a:ln w="9525">
            <a:noFill/>
            <a:miter lim="800000"/>
            <a:headEnd/>
            <a:tailEnd/>
          </a:ln>
          <a:effectLst/>
        </p:spPr>
        <p:txBody>
          <a:bodyPr lIns="0" tIns="0" rIns="0" bIns="0" anchor="b">
            <a:spAutoFit/>
          </a:bodyPr>
          <a:lstStyle/>
          <a:p>
            <a:pPr algn="ctr">
              <a:spcBef>
                <a:spcPct val="0"/>
              </a:spcBef>
              <a:buClrTx/>
              <a:buSzTx/>
              <a:buFontTx/>
              <a:buNone/>
              <a:defRPr/>
            </a:pPr>
            <a:fld id="{0DCACFB8-26F6-42D6-BECD-8F4C7C90C586}" type="slidenum">
              <a:rPr lang="en-US" sz="1200" b="1" kern="1200" noProof="0" smtClean="0">
                <a:solidFill>
                  <a:srgbClr val="808080"/>
                </a:solidFill>
                <a:latin typeface="+mn-lt"/>
                <a:ea typeface="Arial Unicode MS" pitchFamily="34" charset="-128"/>
                <a:cs typeface="Arial Unicode MS" pitchFamily="34" charset="-128"/>
              </a:rPr>
              <a:pPr algn="ctr">
                <a:spcBef>
                  <a:spcPct val="0"/>
                </a:spcBef>
                <a:buClrTx/>
                <a:buSzTx/>
                <a:buFontTx/>
                <a:buNone/>
                <a:defRPr/>
              </a:pPr>
              <a:t>‹#›</a:t>
            </a:fld>
            <a:endParaRPr lang="en-US" altLang="en-US" sz="1000" b="1" kern="1200" noProof="0" dirty="0">
              <a:solidFill>
                <a:srgbClr val="808080"/>
              </a:solidFill>
              <a:latin typeface="+mn-lt"/>
              <a:ea typeface="Arial Unicode MS" pitchFamily="34" charset="-128"/>
              <a:cs typeface="Arial Unicode MS" pitchFamily="34" charset="-128"/>
            </a:endParaRPr>
          </a:p>
        </p:txBody>
      </p:sp>
      <p:sp>
        <p:nvSpPr>
          <p:cNvPr id="2" name="Rectangle 1">
            <a:extLst>
              <a:ext uri="{FF2B5EF4-FFF2-40B4-BE49-F238E27FC236}">
                <a16:creationId xmlns:a16="http://schemas.microsoft.com/office/drawing/2014/main" id="{A828F4DC-0AA5-38E2-87A2-2C74D2DD9A27}"/>
              </a:ext>
            </a:extLst>
          </p:cNvPr>
          <p:cNvSpPr/>
          <p:nvPr userDrawn="1"/>
        </p:nvSpPr>
        <p:spPr>
          <a:xfrm>
            <a:off x="0" y="0"/>
            <a:ext cx="9143999" cy="6858000"/>
          </a:xfrm>
          <a:prstGeom prst="rect">
            <a:avLst/>
          </a:prstGeom>
          <a:gradFill flip="none" rotWithShape="1">
            <a:gsLst>
              <a:gs pos="0">
                <a:srgbClr val="262626"/>
              </a:gs>
              <a:gs pos="43000">
                <a:srgbClr val="636363"/>
              </a:gs>
              <a:gs pos="100000">
                <a:srgbClr val="909090"/>
              </a:gs>
            </a:gsLst>
            <a:lin ang="16200000" scaled="1"/>
            <a:tileRect/>
          </a:gra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pic>
        <p:nvPicPr>
          <p:cNvPr id="3" name="object 13">
            <a:extLst>
              <a:ext uri="{FF2B5EF4-FFF2-40B4-BE49-F238E27FC236}">
                <a16:creationId xmlns:a16="http://schemas.microsoft.com/office/drawing/2014/main" id="{DD2106D3-C475-1A6B-E6D8-D84017B1356E}"/>
              </a:ext>
            </a:extLst>
          </p:cNvPr>
          <p:cNvPicPr/>
          <p:nvPr userDrawn="1"/>
        </p:nvPicPr>
        <p:blipFill>
          <a:blip r:embed="rId4" cstate="print"/>
          <a:stretch>
            <a:fillRect/>
          </a:stretch>
        </p:blipFill>
        <p:spPr>
          <a:xfrm>
            <a:off x="7271066" y="5868988"/>
            <a:ext cx="1834361" cy="894862"/>
          </a:xfrm>
          <a:prstGeom prst="rect">
            <a:avLst/>
          </a:prstGeom>
        </p:spPr>
      </p:pic>
      <p:sp>
        <p:nvSpPr>
          <p:cNvPr id="12" name="Text Box 21">
            <a:extLst>
              <a:ext uri="{FF2B5EF4-FFF2-40B4-BE49-F238E27FC236}">
                <a16:creationId xmlns:a16="http://schemas.microsoft.com/office/drawing/2014/main" id="{501656A2-5D09-D7E2-E6A6-29FBE8CF6B06}"/>
              </a:ext>
            </a:extLst>
          </p:cNvPr>
          <p:cNvSpPr txBox="1">
            <a:spLocks noChangeArrowheads="1"/>
          </p:cNvSpPr>
          <p:nvPr userDrawn="1"/>
        </p:nvSpPr>
        <p:spPr bwMode="gray">
          <a:xfrm>
            <a:off x="4558228" y="6590987"/>
            <a:ext cx="320057" cy="184666"/>
          </a:xfrm>
          <a:prstGeom prst="rect">
            <a:avLst/>
          </a:prstGeom>
          <a:noFill/>
          <a:ln w="9525">
            <a:noFill/>
            <a:miter lim="800000"/>
            <a:headEnd/>
            <a:tailEnd/>
          </a:ln>
          <a:effectLst/>
        </p:spPr>
        <p:txBody>
          <a:bodyPr lIns="0" tIns="0" rIns="0" bIns="0" anchor="b">
            <a:spAutoFit/>
          </a:bodyPr>
          <a:lstStyle/>
          <a:p>
            <a:pPr algn="ctr">
              <a:spcBef>
                <a:spcPct val="0"/>
              </a:spcBef>
              <a:buClrTx/>
              <a:buSzTx/>
              <a:buFontTx/>
              <a:buNone/>
              <a:defRPr/>
            </a:pPr>
            <a:fld id="{0DCACFB8-26F6-42D6-BECD-8F4C7C90C586}" type="slidenum">
              <a:rPr lang="en-US" sz="1200" b="1" kern="1200" noProof="0" smtClean="0">
                <a:solidFill>
                  <a:srgbClr val="808080"/>
                </a:solidFill>
                <a:latin typeface="+mn-lt"/>
                <a:ea typeface="Arial Unicode MS" pitchFamily="34" charset="-128"/>
                <a:cs typeface="Arial Unicode MS" pitchFamily="34" charset="-128"/>
              </a:rPr>
              <a:pPr algn="ctr">
                <a:spcBef>
                  <a:spcPct val="0"/>
                </a:spcBef>
                <a:buClrTx/>
                <a:buSzTx/>
                <a:buFontTx/>
                <a:buNone/>
                <a:defRPr/>
              </a:pPr>
              <a:t>‹#›</a:t>
            </a:fld>
            <a:endParaRPr lang="en-US" altLang="en-US" sz="1000" b="1" kern="1200" noProof="0" dirty="0">
              <a:solidFill>
                <a:srgbClr val="808080"/>
              </a:solidFill>
              <a:latin typeface="+mn-lt"/>
              <a:ea typeface="Arial Unicode MS" pitchFamily="34" charset="-128"/>
              <a:cs typeface="Arial Unicode MS" pitchFamily="34" charset="-128"/>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08409F-966E-5983-4953-78A09CA97CB6}"/>
              </a:ext>
            </a:extLst>
          </p:cNvPr>
          <p:cNvSpPr/>
          <p:nvPr userDrawn="1"/>
        </p:nvSpPr>
        <p:spPr>
          <a:xfrm>
            <a:off x="0" y="0"/>
            <a:ext cx="9143999" cy="6858000"/>
          </a:xfrm>
          <a:prstGeom prst="rect">
            <a:avLst/>
          </a:prstGeom>
          <a:gradFill flip="none" rotWithShape="1">
            <a:gsLst>
              <a:gs pos="0">
                <a:srgbClr val="262626"/>
              </a:gs>
              <a:gs pos="43000">
                <a:srgbClr val="636363"/>
              </a:gs>
              <a:gs pos="100000">
                <a:srgbClr val="909090"/>
              </a:gs>
            </a:gsLst>
            <a:lin ang="16200000" scaled="1"/>
            <a:tileRect/>
          </a:gra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pic>
        <p:nvPicPr>
          <p:cNvPr id="7" name="object 13">
            <a:extLst>
              <a:ext uri="{FF2B5EF4-FFF2-40B4-BE49-F238E27FC236}">
                <a16:creationId xmlns:a16="http://schemas.microsoft.com/office/drawing/2014/main" id="{88965CEE-0C94-4F8F-93AA-C5552E7FA975}"/>
              </a:ext>
            </a:extLst>
          </p:cNvPr>
          <p:cNvPicPr/>
          <p:nvPr userDrawn="1"/>
        </p:nvPicPr>
        <p:blipFill>
          <a:blip r:embed="rId2" cstate="print"/>
          <a:stretch>
            <a:fillRect/>
          </a:stretch>
        </p:blipFill>
        <p:spPr>
          <a:xfrm>
            <a:off x="7391400" y="5927691"/>
            <a:ext cx="1714027" cy="836159"/>
          </a:xfrm>
          <a:prstGeom prst="rect">
            <a:avLst/>
          </a:prstGeom>
        </p:spPr>
      </p:pic>
      <p:sp>
        <p:nvSpPr>
          <p:cNvPr id="8" name="Text Box 21">
            <a:extLst>
              <a:ext uri="{FF2B5EF4-FFF2-40B4-BE49-F238E27FC236}">
                <a16:creationId xmlns:a16="http://schemas.microsoft.com/office/drawing/2014/main" id="{EC3EEA7D-FE43-4634-45FF-05FB080FA792}"/>
              </a:ext>
            </a:extLst>
          </p:cNvPr>
          <p:cNvSpPr txBox="1">
            <a:spLocks noChangeArrowheads="1"/>
          </p:cNvSpPr>
          <p:nvPr userDrawn="1"/>
        </p:nvSpPr>
        <p:spPr bwMode="gray">
          <a:xfrm>
            <a:off x="4405828" y="6438587"/>
            <a:ext cx="320057" cy="184666"/>
          </a:xfrm>
          <a:prstGeom prst="rect">
            <a:avLst/>
          </a:prstGeom>
          <a:noFill/>
          <a:ln w="9525">
            <a:noFill/>
            <a:miter lim="800000"/>
            <a:headEnd/>
            <a:tailEnd/>
          </a:ln>
          <a:effectLst/>
        </p:spPr>
        <p:txBody>
          <a:bodyPr lIns="0" tIns="0" rIns="0" bIns="0" anchor="b">
            <a:spAutoFit/>
          </a:bodyPr>
          <a:lstStyle/>
          <a:p>
            <a:pPr algn="ctr">
              <a:spcBef>
                <a:spcPct val="0"/>
              </a:spcBef>
              <a:buClrTx/>
              <a:buSzTx/>
              <a:buFontTx/>
              <a:buNone/>
              <a:defRPr/>
            </a:pPr>
            <a:fld id="{0DCACFB8-26F6-42D6-BECD-8F4C7C90C586}" type="slidenum">
              <a:rPr lang="en-US" sz="1200" b="1" kern="1200" noProof="0" smtClean="0">
                <a:solidFill>
                  <a:srgbClr val="808080"/>
                </a:solidFill>
                <a:latin typeface="+mn-lt"/>
                <a:ea typeface="Arial Unicode MS" pitchFamily="34" charset="-128"/>
                <a:cs typeface="Arial Unicode MS" pitchFamily="34" charset="-128"/>
              </a:rPr>
              <a:pPr algn="ctr">
                <a:spcBef>
                  <a:spcPct val="0"/>
                </a:spcBef>
                <a:buClrTx/>
                <a:buSzTx/>
                <a:buFontTx/>
                <a:buNone/>
                <a:defRPr/>
              </a:pPr>
              <a:t>‹#›</a:t>
            </a:fld>
            <a:endParaRPr lang="en-US" altLang="en-US" sz="1000" b="1" kern="1200" noProof="0" dirty="0">
              <a:solidFill>
                <a:srgbClr val="808080"/>
              </a:solidFill>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3393668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28600" y="152400"/>
            <a:ext cx="8622782" cy="886691"/>
          </a:xfrm>
          <a:prstGeom prst="rect">
            <a:avLst/>
          </a:prstGeom>
        </p:spPr>
        <p:txBody>
          <a:bodyPr lIns="0" tIns="0" rIns="0" bIns="0"/>
          <a:lstStyle>
            <a:lvl1pPr>
              <a:defRPr sz="3000" b="0" i="0">
                <a:solidFill>
                  <a:srgbClr val="FFFF00"/>
                </a:solidFill>
                <a:latin typeface="Calibri Light"/>
                <a:cs typeface="Calibri Light"/>
              </a:defRPr>
            </a:lvl1pPr>
          </a:lstStyle>
          <a:p>
            <a:endParaRPr/>
          </a:p>
        </p:txBody>
      </p:sp>
      <p:sp>
        <p:nvSpPr>
          <p:cNvPr id="3" name="Holder 3"/>
          <p:cNvSpPr>
            <a:spLocks noGrp="1"/>
          </p:cNvSpPr>
          <p:nvPr>
            <p:ph sz="half" idx="2"/>
          </p:nvPr>
        </p:nvSpPr>
        <p:spPr>
          <a:xfrm>
            <a:off x="377190" y="1218854"/>
            <a:ext cx="3281553"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85057" y="1218854"/>
            <a:ext cx="3281553" cy="3077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2564892" y="6212032"/>
            <a:ext cx="2414016" cy="264968"/>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377190" y="6212032"/>
            <a:ext cx="1735074" cy="264968"/>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12/13/2023</a:t>
            </a:fld>
            <a:endParaRPr lang="en-US"/>
          </a:p>
        </p:txBody>
      </p:sp>
    </p:spTree>
    <p:extLst>
      <p:ext uri="{BB962C8B-B14F-4D97-AF65-F5344CB8AC3E}">
        <p14:creationId xmlns:p14="http://schemas.microsoft.com/office/powerpoint/2010/main" val="376259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9D4667-DD8C-1417-5313-30E165206C6E}"/>
              </a:ext>
            </a:extLst>
          </p:cNvPr>
          <p:cNvSpPr/>
          <p:nvPr userDrawn="1"/>
        </p:nvSpPr>
        <p:spPr>
          <a:xfrm>
            <a:off x="0" y="0"/>
            <a:ext cx="9143999" cy="6858000"/>
          </a:xfrm>
          <a:prstGeom prst="rect">
            <a:avLst/>
          </a:prstGeom>
          <a:gradFill flip="none" rotWithShape="1">
            <a:gsLst>
              <a:gs pos="0">
                <a:srgbClr val="262626"/>
              </a:gs>
              <a:gs pos="43000">
                <a:srgbClr val="636363"/>
              </a:gs>
              <a:gs pos="100000">
                <a:srgbClr val="909090"/>
              </a:gs>
            </a:gsLst>
            <a:lin ang="16200000" scaled="1"/>
            <a:tileRect/>
          </a:gra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graphicFrame>
        <p:nvGraphicFramePr>
          <p:cNvPr id="1248" name="Rectangle 224" hidden="1"/>
          <p:cNvGraphicFramePr>
            <a:graphicFrameLocks/>
          </p:cNvGraphicFramePr>
          <p:nvPr>
            <p:custDataLst>
              <p:tags r:id="rId11"/>
            </p:custDataLst>
            <p:extLst>
              <p:ext uri="{D42A27DB-BD31-4B8C-83A1-F6EECF244321}">
                <p14:modId xmlns:p14="http://schemas.microsoft.com/office/powerpoint/2010/main" val="1960647329"/>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name="think-cell Slide" r:id="rId12" imgW="0" imgH="0" progId="TCLayout.ActiveDocument.1">
                  <p:embed/>
                </p:oleObj>
              </mc:Choice>
              <mc:Fallback>
                <p:oleObj name="think-cell Slide" r:id="rId12" imgW="0" imgH="0" progId="TCLayout.ActiveDocument.1">
                  <p:embed/>
                  <p:pic>
                    <p:nvPicPr>
                      <p:cNvPr id="1248" name="Rectangle 224"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152400"/>
            <a:ext cx="8440615" cy="781724"/>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dirty="0"/>
              <a:t>Click to edit title</a:t>
            </a:r>
          </a:p>
        </p:txBody>
      </p:sp>
      <p:sp>
        <p:nvSpPr>
          <p:cNvPr id="9" name="Text Box 21"/>
          <p:cNvSpPr txBox="1">
            <a:spLocks noChangeArrowheads="1"/>
          </p:cNvSpPr>
          <p:nvPr/>
        </p:nvSpPr>
        <p:spPr bwMode="gray">
          <a:xfrm>
            <a:off x="4405828" y="6520934"/>
            <a:ext cx="320057" cy="184666"/>
          </a:xfrm>
          <a:prstGeom prst="rect">
            <a:avLst/>
          </a:prstGeom>
          <a:noFill/>
          <a:ln w="9525">
            <a:noFill/>
            <a:miter lim="800000"/>
            <a:headEnd/>
            <a:tailEnd/>
          </a:ln>
          <a:effectLst/>
        </p:spPr>
        <p:txBody>
          <a:bodyPr lIns="0" tIns="0" rIns="0" bIns="0" anchor="b">
            <a:spAutoFit/>
          </a:bodyPr>
          <a:lstStyle/>
          <a:p>
            <a:pPr algn="ctr">
              <a:spcBef>
                <a:spcPct val="0"/>
              </a:spcBef>
              <a:buClrTx/>
              <a:buSzTx/>
              <a:buFontTx/>
              <a:buNone/>
              <a:defRPr/>
            </a:pPr>
            <a:fld id="{0DCACFB8-26F6-42D6-BECD-8F4C7C90C586}" type="slidenum">
              <a:rPr lang="en-US" sz="1200" b="1" kern="1200" noProof="0" smtClean="0">
                <a:solidFill>
                  <a:srgbClr val="808080"/>
                </a:solidFill>
                <a:latin typeface="+mn-lt"/>
                <a:ea typeface="Arial Unicode MS" pitchFamily="34" charset="-128"/>
                <a:cs typeface="Arial Unicode MS" pitchFamily="34" charset="-128"/>
              </a:rPr>
              <a:pPr algn="ctr">
                <a:spcBef>
                  <a:spcPct val="0"/>
                </a:spcBef>
                <a:buClrTx/>
                <a:buSzTx/>
                <a:buFontTx/>
                <a:buNone/>
                <a:defRPr/>
              </a:pPr>
              <a:t>‹#›</a:t>
            </a:fld>
            <a:endParaRPr lang="en-US" altLang="en-US" sz="1200" b="1" kern="1200" noProof="0" dirty="0">
              <a:solidFill>
                <a:srgbClr val="808080"/>
              </a:solidFill>
              <a:latin typeface="+mn-lt"/>
              <a:ea typeface="Arial Unicode MS" pitchFamily="34" charset="-128"/>
              <a:cs typeface="Arial Unicode MS" pitchFamily="34" charset="-128"/>
            </a:endParaRPr>
          </a:p>
        </p:txBody>
      </p:sp>
      <p:cxnSp>
        <p:nvCxnSpPr>
          <p:cNvPr id="25" name="Straight Connector 24"/>
          <p:cNvCxnSpPr/>
          <p:nvPr/>
        </p:nvCxnSpPr>
        <p:spPr bwMode="gray">
          <a:xfrm>
            <a:off x="348761" y="989012"/>
            <a:ext cx="8440616" cy="1588"/>
          </a:xfrm>
          <a:prstGeom prst="line">
            <a:avLst/>
          </a:prstGeom>
          <a:noFill/>
          <a:ln w="12700">
            <a:solidFill>
              <a:schemeClr val="accent1"/>
            </a:solidFill>
            <a:round/>
            <a:headEnd type="none" w="lg" len="lg"/>
            <a:tailEnd type="none" w="lg" len="lg"/>
          </a:ln>
          <a:effectLst/>
        </p:spPr>
      </p:cxnSp>
      <p:sp>
        <p:nvSpPr>
          <p:cNvPr id="3" name="Text Placeholder 2"/>
          <p:cNvSpPr>
            <a:spLocks noGrp="1"/>
          </p:cNvSpPr>
          <p:nvPr>
            <p:ph type="body" idx="1"/>
          </p:nvPr>
        </p:nvSpPr>
        <p:spPr>
          <a:xfrm>
            <a:off x="348760" y="1045488"/>
            <a:ext cx="8440616" cy="5431511"/>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5" name="object 13">
            <a:extLst>
              <a:ext uri="{FF2B5EF4-FFF2-40B4-BE49-F238E27FC236}">
                <a16:creationId xmlns:a16="http://schemas.microsoft.com/office/drawing/2014/main" id="{52BD4E4F-8281-8A38-CCAE-FE08CA5E6ECE}"/>
              </a:ext>
            </a:extLst>
          </p:cNvPr>
          <p:cNvPicPr/>
          <p:nvPr userDrawn="1"/>
        </p:nvPicPr>
        <p:blipFill>
          <a:blip r:embed="rId13" cstate="print"/>
          <a:stretch>
            <a:fillRect/>
          </a:stretch>
        </p:blipFill>
        <p:spPr>
          <a:xfrm>
            <a:off x="7271066" y="5868988"/>
            <a:ext cx="1834361" cy="89486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1" r:id="rId9"/>
  </p:sldLayoutIdLst>
  <p:hf hdr="0" ftr="0" dt="0"/>
  <p:txStyles>
    <p:titleStyle>
      <a:lvl1pPr algn="ctr" rtl="0" eaLnBrk="1" fontAlgn="base" hangingPunct="1">
        <a:spcBef>
          <a:spcPct val="0"/>
        </a:spcBef>
        <a:spcAft>
          <a:spcPct val="0"/>
        </a:spcAft>
        <a:defRPr kumimoji="0" lang="en-US" sz="3600" b="1" i="0" u="none" strike="noStrike" kern="0" cap="none" spc="0" normalizeH="0" baseline="0" noProof="0" dirty="0">
          <a:ln>
            <a:noFill/>
          </a:ln>
          <a:solidFill>
            <a:srgbClr val="FFFF00"/>
          </a:solidFill>
          <a:effectLst/>
          <a:uLnTx/>
          <a:uFillTx/>
          <a:latin typeface="Calibri Light"/>
          <a:ea typeface="+mj-ea"/>
          <a:cs typeface="Calibri Light"/>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3429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685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0287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2000" b="0" i="0" dirty="0" smtClean="0">
          <a:solidFill>
            <a:schemeClr val="bg1"/>
          </a:solidFill>
          <a:latin typeface="+mn-lt"/>
          <a:ea typeface="+mn-ea"/>
          <a:cs typeface="+mn-cs"/>
        </a:defRPr>
      </a:lvl1pPr>
      <a:lvl2pPr marL="400050" indent="-400050" algn="l" rtl="0" eaLnBrk="1" fontAlgn="base" hangingPunct="1">
        <a:lnSpc>
          <a:spcPct val="100000"/>
        </a:lnSpc>
        <a:spcBef>
          <a:spcPct val="31250"/>
        </a:spcBef>
        <a:spcAft>
          <a:spcPct val="0"/>
        </a:spcAft>
        <a:buClr>
          <a:schemeClr val="tx2"/>
        </a:buClr>
        <a:buSzPct val="100000"/>
        <a:buFont typeface="Wingdings" panose="05000000000000000000" pitchFamily="2" charset="2"/>
        <a:buChar char="Ø"/>
        <a:defRPr lang="en-US" sz="2000" b="0" i="0" dirty="0" smtClean="0">
          <a:solidFill>
            <a:schemeClr val="bg1"/>
          </a:solidFill>
          <a:latin typeface="+mn-lt"/>
          <a:ea typeface="+mn-ea"/>
          <a:cs typeface="+mn-cs"/>
        </a:defRPr>
      </a:lvl2pPr>
      <a:lvl3pPr marL="914400" indent="-457200" algn="l" rtl="0" eaLnBrk="1" fontAlgn="base" hangingPunct="1">
        <a:lnSpc>
          <a:spcPct val="100000"/>
        </a:lnSpc>
        <a:spcBef>
          <a:spcPct val="31250"/>
        </a:spcBef>
        <a:spcAft>
          <a:spcPct val="0"/>
        </a:spcAft>
        <a:buClr>
          <a:schemeClr val="tx1"/>
        </a:buClr>
        <a:buSzPct val="100000"/>
        <a:buFont typeface="Wingdings" panose="05000000000000000000" pitchFamily="2" charset="2"/>
        <a:buChar char="§"/>
        <a:defRPr lang="en-US" sz="2000" b="0" i="0" dirty="0" smtClean="0">
          <a:solidFill>
            <a:schemeClr val="bg1"/>
          </a:solidFill>
          <a:latin typeface="+mn-lt"/>
          <a:ea typeface="+mn-ea"/>
          <a:cs typeface="+mn-cs"/>
        </a:defRPr>
      </a:lvl3pPr>
      <a:lvl4pPr marL="1314450" indent="-400050" algn="l" rtl="0" eaLnBrk="1" fontAlgn="base" hangingPunct="1">
        <a:lnSpc>
          <a:spcPct val="100000"/>
        </a:lnSpc>
        <a:spcBef>
          <a:spcPct val="31250"/>
        </a:spcBef>
        <a:spcAft>
          <a:spcPct val="0"/>
        </a:spcAft>
        <a:buClr>
          <a:schemeClr val="tx1"/>
        </a:buClr>
        <a:buSzPct val="100000"/>
        <a:buFont typeface="Courier New" panose="02070309020205020404" pitchFamily="49" charset="0"/>
        <a:buChar char="o"/>
        <a:defRPr lang="en-US" sz="2000" b="0" i="0" dirty="0" smtClean="0">
          <a:solidFill>
            <a:schemeClr val="bg1"/>
          </a:solidFill>
          <a:latin typeface="+mn-lt"/>
          <a:ea typeface="+mn-ea"/>
          <a:cs typeface="+mn-cs"/>
        </a:defRPr>
      </a:lvl4pPr>
      <a:lvl5pPr marL="1828800" indent="-457200" algn="l" rtl="0" eaLnBrk="1" fontAlgn="base" hangingPunct="1">
        <a:lnSpc>
          <a:spcPct val="100000"/>
        </a:lnSpc>
        <a:spcBef>
          <a:spcPct val="31250"/>
        </a:spcBef>
        <a:spcAft>
          <a:spcPct val="0"/>
        </a:spcAft>
        <a:buClr>
          <a:schemeClr val="tx1"/>
        </a:buClr>
        <a:buSzPct val="100000"/>
        <a:buFont typeface="Arial" pitchFamily="34" charset="0"/>
        <a:buChar char="–"/>
        <a:defRPr lang="en-US" sz="2000" b="0" i="0" dirty="0">
          <a:solidFill>
            <a:schemeClr val="bg1"/>
          </a:solidFill>
          <a:latin typeface="+mn-lt"/>
          <a:ea typeface="+mn-ea"/>
          <a:cs typeface="+mn-cs"/>
        </a:defRPr>
      </a:lvl5pPr>
      <a:lvl6pPr marL="1503760" indent="-129779" algn="l" rtl="0" eaLnBrk="1" fontAlgn="base" hangingPunct="1">
        <a:spcBef>
          <a:spcPct val="30000"/>
        </a:spcBef>
        <a:spcAft>
          <a:spcPct val="10000"/>
        </a:spcAft>
        <a:buClr>
          <a:schemeClr val="tx1"/>
        </a:buClr>
        <a:buFont typeface="Times" pitchFamily="26" charset="0"/>
        <a:buChar char="•"/>
        <a:defRPr sz="900">
          <a:solidFill>
            <a:schemeClr val="tx1"/>
          </a:solidFill>
          <a:latin typeface="+mn-lt"/>
          <a:ea typeface="+mn-ea"/>
          <a:cs typeface="+mn-cs"/>
        </a:defRPr>
      </a:lvl6pPr>
      <a:lvl7pPr marL="1846660" indent="-129779" algn="l" rtl="0" eaLnBrk="1" fontAlgn="base" hangingPunct="1">
        <a:spcBef>
          <a:spcPct val="30000"/>
        </a:spcBef>
        <a:spcAft>
          <a:spcPct val="10000"/>
        </a:spcAft>
        <a:buClr>
          <a:schemeClr val="tx1"/>
        </a:buClr>
        <a:buFont typeface="Times" pitchFamily="26" charset="0"/>
        <a:buChar char="•"/>
        <a:defRPr sz="900">
          <a:solidFill>
            <a:schemeClr val="tx1"/>
          </a:solidFill>
          <a:latin typeface="+mn-lt"/>
          <a:ea typeface="+mn-ea"/>
          <a:cs typeface="+mn-cs"/>
        </a:defRPr>
      </a:lvl7pPr>
      <a:lvl8pPr marL="2189560" indent="-129779" algn="l" rtl="0" eaLnBrk="1" fontAlgn="base" hangingPunct="1">
        <a:spcBef>
          <a:spcPct val="30000"/>
        </a:spcBef>
        <a:spcAft>
          <a:spcPct val="10000"/>
        </a:spcAft>
        <a:buClr>
          <a:schemeClr val="tx1"/>
        </a:buClr>
        <a:buFont typeface="Times" pitchFamily="26" charset="0"/>
        <a:buChar char="•"/>
        <a:defRPr sz="900">
          <a:solidFill>
            <a:schemeClr val="tx1"/>
          </a:solidFill>
          <a:latin typeface="+mn-lt"/>
          <a:ea typeface="+mn-ea"/>
          <a:cs typeface="+mn-cs"/>
        </a:defRPr>
      </a:lvl8pPr>
      <a:lvl9pPr marL="2532460" indent="-129779" algn="l" rtl="0" eaLnBrk="1" fontAlgn="base" hangingPunct="1">
        <a:spcBef>
          <a:spcPct val="30000"/>
        </a:spcBef>
        <a:spcAft>
          <a:spcPct val="10000"/>
        </a:spcAft>
        <a:buClr>
          <a:schemeClr val="tx1"/>
        </a:buClr>
        <a:buFont typeface="Times" pitchFamily="26" charset="0"/>
        <a:buChar char="•"/>
        <a:defRPr sz="9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Help@ssc.vccs.edu" TargetMode="External"/><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hyperlink" Target="https://openclipart.org/detail/271879/spotlight-2" TargetMode="Externa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vibonline.virginia.gov/shoponline.htm" TargetMode="External"/><Relationship Id="rId7" Type="http://schemas.openxmlformats.org/officeDocument/2006/relationships/hyperlink" Target="https://vita.cobblestonesystems.com/public/" TargetMode="External"/><Relationship Id="rId2" Type="http://schemas.openxmlformats.org/officeDocument/2006/relationships/hyperlink" Target="https://www.govce.net/" TargetMode="External"/><Relationship Id="rId1" Type="http://schemas.openxmlformats.org/officeDocument/2006/relationships/slideLayout" Target="../slideLayouts/slideLayout7.xml"/><Relationship Id="rId6" Type="http://schemas.openxmlformats.org/officeDocument/2006/relationships/hyperlink" Target="https://portal.dgs.virginia.gov/fleet/" TargetMode="External"/><Relationship Id="rId5" Type="http://schemas.openxmlformats.org/officeDocument/2006/relationships/hyperlink" Target="https://portal.dgs.virginia.gov/office-of-graphic-communications/services/services-offered/" TargetMode="External"/><Relationship Id="rId4" Type="http://schemas.openxmlformats.org/officeDocument/2006/relationships/hyperlink" Target="https://vdc.dgs.virginia.gov/index.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openclipart.org/detail/3130/warning-notification"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7.xml"/><Relationship Id="rId7" Type="http://schemas.openxmlformats.org/officeDocument/2006/relationships/slide" Target="slide28.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slide" Target="slide18.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Help@ssc.vccs.ed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irs.gov/forms-pubs/about-form-1099-misc"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pixabay.com/en/thank-you-thanks-gratitude-2011012/" TargetMode="External"/><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hyperlink" Target="mailto:-Help@ssc.vccs.edu"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pixabay.com/en/end-guy-cinema-strip-movie-theater-81222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18.xml"/><Relationship Id="rId7" Type="http://schemas.openxmlformats.org/officeDocument/2006/relationships/hyperlink" Target="https://pixabay.com/en/arrow-two-directions-arrows-vectors-1646983/" TargetMode="Externa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8.xml"/><Relationship Id="rId4" Type="http://schemas.openxmlformats.org/officeDocument/2006/relationships/slide" Target="slide26.xml"/><Relationship Id="rId9" Type="http://schemas.openxmlformats.org/officeDocument/2006/relationships/slide" Target="slide36.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
            <a:extLst>
              <a:ext uri="{FF2B5EF4-FFF2-40B4-BE49-F238E27FC236}">
                <a16:creationId xmlns:a16="http://schemas.microsoft.com/office/drawing/2014/main" id="{9F6A0DFC-BEB9-66F8-B47D-60CA47BC450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0"/>
            <a:ext cx="9144000" cy="6858000"/>
          </a:xfrm>
          <a:prstGeom prst="rect">
            <a:avLst/>
          </a:prstGeom>
        </p:spPr>
      </p:pic>
      <p:sp>
        <p:nvSpPr>
          <p:cNvPr id="13" name="Oval 12">
            <a:extLst>
              <a:ext uri="{FF2B5EF4-FFF2-40B4-BE49-F238E27FC236}">
                <a16:creationId xmlns:a16="http://schemas.microsoft.com/office/drawing/2014/main" id="{A0F654E2-B44D-77E7-F891-ADD55E87603F}"/>
              </a:ext>
            </a:extLst>
          </p:cNvPr>
          <p:cNvSpPr/>
          <p:nvPr/>
        </p:nvSpPr>
        <p:spPr>
          <a:xfrm>
            <a:off x="3505200" y="3657600"/>
            <a:ext cx="4800600" cy="2514600"/>
          </a:xfrm>
          <a:prstGeom prst="ellipse">
            <a:avLst/>
          </a:prstGeom>
          <a:gradFill flip="none" rotWithShape="1">
            <a:gsLst>
              <a:gs pos="0">
                <a:srgbClr val="FFFC0D">
                  <a:shade val="30000"/>
                  <a:satMod val="115000"/>
                </a:srgbClr>
              </a:gs>
              <a:gs pos="41000">
                <a:srgbClr val="FFFC0D">
                  <a:shade val="67500"/>
                  <a:satMod val="115000"/>
                </a:srgbClr>
              </a:gs>
              <a:gs pos="70000">
                <a:srgbClr val="FFFC0D">
                  <a:shade val="100000"/>
                  <a:satMod val="115000"/>
                </a:srgbClr>
              </a:gs>
            </a:gsLst>
            <a:lin ang="13500000" scaled="1"/>
            <a:tileRect/>
          </a:gra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9" name="Title 1">
            <a:extLst>
              <a:ext uri="{FF2B5EF4-FFF2-40B4-BE49-F238E27FC236}">
                <a16:creationId xmlns:a16="http://schemas.microsoft.com/office/drawing/2014/main" id="{15AD520F-13D8-23E1-F3F1-0ABCCA260DC7}"/>
              </a:ext>
            </a:extLst>
          </p:cNvPr>
          <p:cNvSpPr txBox="1">
            <a:spLocks/>
          </p:cNvSpPr>
          <p:nvPr>
            <p:custDataLst>
              <p:tags r:id="rId1"/>
            </p:custDataLst>
          </p:nvPr>
        </p:nvSpPr>
        <p:spPr bwMode="gray">
          <a:xfrm>
            <a:off x="3504891" y="4633557"/>
            <a:ext cx="4800600" cy="1363666"/>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0" tIns="0" rIns="0" bIns="0" numCol="1" anchor="b" anchorCtr="0" compatLnSpc="1">
            <a:prstTxWarp prst="textNoShape">
              <a:avLst/>
            </a:prstTxWarp>
            <a:noAutofit/>
          </a:bodyPr>
          <a:lstStyle>
            <a:lvl1pPr algn="l" rtl="0" eaLnBrk="1" fontAlgn="base" hangingPunct="1">
              <a:spcBef>
                <a:spcPct val="0"/>
              </a:spcBef>
              <a:spcAft>
                <a:spcPct val="0"/>
              </a:spcAft>
              <a:defRPr kumimoji="0" lang="en-US" sz="3600" b="1" i="0" u="none" strike="noStrike" kern="0" cap="none" spc="-5" normalizeH="0" baseline="0" noProof="0" dirty="0">
                <a:ln>
                  <a:noFill/>
                </a:ln>
                <a:solidFill>
                  <a:srgbClr val="47C3D3"/>
                </a:solidFill>
                <a:effectLst/>
                <a:uLnTx/>
                <a:uFillTx/>
                <a:latin typeface="Trebuchet MS"/>
                <a:ea typeface="+mj-ea"/>
                <a:cs typeface="Trebuchet M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3429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685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0287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a:lstStyle>
          <a:p>
            <a:pPr algn="ctr">
              <a:buClrTx/>
              <a:buSzTx/>
            </a:pPr>
            <a:r>
              <a:rPr lang="en-US" sz="4000" dirty="0">
                <a:solidFill>
                  <a:schemeClr val="tx2"/>
                </a:solidFill>
              </a:rPr>
              <a:t>Over-the-Counter (OTC) </a:t>
            </a:r>
            <a:r>
              <a:rPr lang="en-US" sz="4000" dirty="0" err="1">
                <a:solidFill>
                  <a:schemeClr val="tx2"/>
                </a:solidFill>
              </a:rPr>
              <a:t>pCard</a:t>
            </a:r>
            <a:r>
              <a:rPr lang="en-US" sz="4000" dirty="0">
                <a:solidFill>
                  <a:schemeClr val="tx2"/>
                </a:solidFill>
              </a:rPr>
              <a:t> Purchases</a:t>
            </a:r>
          </a:p>
        </p:txBody>
      </p:sp>
      <p:sp>
        <p:nvSpPr>
          <p:cNvPr id="2" name="Title 1"/>
          <p:cNvSpPr>
            <a:spLocks noGrp="1"/>
          </p:cNvSpPr>
          <p:nvPr>
            <p:ph type="ctrTitle" sz="quarter" idx="4294967295"/>
            <p:custDataLst>
              <p:tags r:id="rId2"/>
            </p:custDataLst>
          </p:nvPr>
        </p:nvSpPr>
        <p:spPr>
          <a:xfrm>
            <a:off x="4114800" y="304800"/>
            <a:ext cx="4800600" cy="1219200"/>
          </a:xfrm>
        </p:spPr>
        <p:txBody>
          <a:bodyPr>
            <a:noAutofit/>
          </a:bodyPr>
          <a:lstStyle/>
          <a:p>
            <a:pPr algn="ctr"/>
            <a:r>
              <a:rPr lang="en-US" sz="4000" dirty="0">
                <a:solidFill>
                  <a:schemeClr val="bg1">
                    <a:lumMod val="95000"/>
                  </a:schemeClr>
                </a:solidFill>
              </a:rPr>
              <a:t>VCCS </a:t>
            </a:r>
            <a:br>
              <a:rPr lang="en-US" sz="4000" dirty="0">
                <a:solidFill>
                  <a:schemeClr val="bg1">
                    <a:lumMod val="95000"/>
                  </a:schemeClr>
                </a:solidFill>
              </a:rPr>
            </a:br>
            <a:r>
              <a:rPr lang="en-US" sz="4000" dirty="0">
                <a:solidFill>
                  <a:schemeClr val="bg1">
                    <a:lumMod val="95000"/>
                  </a:schemeClr>
                </a:solidFill>
              </a:rPr>
              <a:t>Shared Services Center</a:t>
            </a:r>
          </a:p>
        </p:txBody>
      </p:sp>
      <p:sp>
        <p:nvSpPr>
          <p:cNvPr id="11" name="TextBox 10">
            <a:extLst>
              <a:ext uri="{FF2B5EF4-FFF2-40B4-BE49-F238E27FC236}">
                <a16:creationId xmlns:a16="http://schemas.microsoft.com/office/drawing/2014/main" id="{4E0D1B22-A89D-3099-E71E-29B784D82C74}"/>
              </a:ext>
            </a:extLst>
          </p:cNvPr>
          <p:cNvSpPr txBox="1"/>
          <p:nvPr/>
        </p:nvSpPr>
        <p:spPr>
          <a:xfrm rot="19356155">
            <a:off x="2085570" y="2579583"/>
            <a:ext cx="3429000" cy="1569660"/>
          </a:xfrm>
          <a:prstGeom prst="rect">
            <a:avLst/>
          </a:prstGeom>
          <a:noFill/>
        </p:spPr>
        <p:txBody>
          <a:bodyPr wrap="square">
            <a:spAutoFit/>
          </a:bodyPr>
          <a:lstStyle/>
          <a:p>
            <a:pPr algn="ctr"/>
            <a:r>
              <a:rPr lang="en-US" sz="2400" b="1" dirty="0">
                <a:solidFill>
                  <a:schemeClr val="bg1">
                    <a:lumMod val="95000"/>
                  </a:schemeClr>
                </a:solidFill>
              </a:rPr>
              <a:t>Procurement Spotlight Series</a:t>
            </a:r>
            <a:br>
              <a:rPr lang="en-US" sz="2400" b="1" dirty="0">
                <a:solidFill>
                  <a:schemeClr val="bg1">
                    <a:lumMod val="95000"/>
                  </a:schemeClr>
                </a:solidFill>
              </a:rPr>
            </a:br>
            <a:br>
              <a:rPr lang="en-US" sz="2400" b="1" dirty="0">
                <a:solidFill>
                  <a:schemeClr val="bg1">
                    <a:lumMod val="95000"/>
                  </a:schemeClr>
                </a:solidFill>
              </a:rPr>
            </a:br>
            <a:r>
              <a:rPr lang="en-US" sz="2400" b="1" dirty="0">
                <a:solidFill>
                  <a:schemeClr val="bg1">
                    <a:lumMod val="95000"/>
                  </a:schemeClr>
                </a:solidFill>
              </a:rPr>
              <a:t>Focus on…</a:t>
            </a:r>
            <a:endParaRPr lang="en-US" sz="2400" b="1" dirty="0"/>
          </a:p>
        </p:txBody>
      </p:sp>
      <p:pic>
        <p:nvPicPr>
          <p:cNvPr id="12" name="object 13">
            <a:extLst>
              <a:ext uri="{FF2B5EF4-FFF2-40B4-BE49-F238E27FC236}">
                <a16:creationId xmlns:a16="http://schemas.microsoft.com/office/drawing/2014/main" id="{513ACB53-3B5C-302A-2FA1-6FBF142CCDDB}"/>
              </a:ext>
            </a:extLst>
          </p:cNvPr>
          <p:cNvPicPr/>
          <p:nvPr/>
        </p:nvPicPr>
        <p:blipFill>
          <a:blip r:embed="rId7" cstate="print"/>
          <a:stretch>
            <a:fillRect/>
          </a:stretch>
        </p:blipFill>
        <p:spPr>
          <a:xfrm>
            <a:off x="37106" y="5867400"/>
            <a:ext cx="1714027" cy="836159"/>
          </a:xfrm>
          <a:prstGeom prst="rect">
            <a:avLst/>
          </a:prstGeom>
        </p:spPr>
      </p:pic>
      <p:sp>
        <p:nvSpPr>
          <p:cNvPr id="15" name="TextBox 14">
            <a:extLst>
              <a:ext uri="{FF2B5EF4-FFF2-40B4-BE49-F238E27FC236}">
                <a16:creationId xmlns:a16="http://schemas.microsoft.com/office/drawing/2014/main" id="{9532A738-8905-2615-F601-10BE0B614660}"/>
              </a:ext>
            </a:extLst>
          </p:cNvPr>
          <p:cNvSpPr txBox="1"/>
          <p:nvPr/>
        </p:nvSpPr>
        <p:spPr>
          <a:xfrm>
            <a:off x="6019801" y="1828800"/>
            <a:ext cx="2895600" cy="907300"/>
          </a:xfrm>
          <a:prstGeom prst="rect">
            <a:avLst/>
          </a:prstGeom>
          <a:solidFill>
            <a:schemeClr val="bg2">
              <a:lumMod val="20000"/>
              <a:lumOff val="80000"/>
            </a:schemeClr>
          </a:solidFill>
          <a:effectLst>
            <a:outerShdw blurRad="50800" dist="127000" dir="2700000" algn="tl" rotWithShape="0">
              <a:prstClr val="black">
                <a:alpha val="70000"/>
              </a:prstClr>
            </a:outerShdw>
          </a:effectLst>
        </p:spPr>
        <p:txBody>
          <a:bodyPr wrap="square">
            <a:spAutoFit/>
          </a:bodyPr>
          <a:lstStyle/>
          <a:p>
            <a:pPr marL="57150" rtl="0"/>
            <a:r>
              <a:rPr lang="en-US" dirty="0">
                <a:effectLst/>
              </a:rPr>
              <a:t>SSC Customer Engagement </a:t>
            </a:r>
            <a:br>
              <a:rPr lang="en-US" dirty="0">
                <a:effectLst/>
              </a:rPr>
            </a:br>
            <a:r>
              <a:rPr lang="en-US" dirty="0">
                <a:effectLst/>
              </a:rPr>
              <a:t>877-340-5577</a:t>
            </a:r>
          </a:p>
          <a:p>
            <a:pPr marL="57150" rtl="0"/>
            <a:r>
              <a:rPr lang="en-US" dirty="0">
                <a:effectLst/>
                <a:hlinkClick r:id="rId8" tooltip="mailto:-help@ssc.vccs.edu"/>
              </a:rPr>
              <a:t>Help@ssc.vccs.edu</a:t>
            </a:r>
            <a:endParaRPr lang="en-US" sz="1600" dirty="0"/>
          </a:p>
        </p:txBody>
      </p:sp>
    </p:spTree>
    <p:extLst>
      <p:ext uri="{BB962C8B-B14F-4D97-AF65-F5344CB8AC3E}">
        <p14:creationId xmlns:p14="http://schemas.microsoft.com/office/powerpoint/2010/main" val="179696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par>
                                <p:cTn id="8" presetID="22" presetClass="entr" presetSubtype="4" fill="hold" grpId="0" nodeType="withEffect">
                                  <p:stCondLst>
                                    <p:cond delay="1000"/>
                                  </p:stCondLst>
                                  <p:iterate type="wd">
                                    <p:tmPct val="10000"/>
                                  </p:iterate>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2000" tmFilter="0, 0; .2, .5; .8, .5; 1, 0"/>
                                        <p:tgtEl>
                                          <p:spTgt spid="13"/>
                                        </p:tgtEl>
                                      </p:cBhvr>
                                    </p:animEffect>
                                    <p:animScale>
                                      <p:cBhvr>
                                        <p:cTn id="13" dur="1000" autoRev="1" fill="hold"/>
                                        <p:tgtEl>
                                          <p:spTgt spid="13"/>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11"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3E7AFF7-9B19-02DE-E760-F7B606E0ADAC}"/>
              </a:ext>
            </a:extLst>
          </p:cNvPr>
          <p:cNvSpPr/>
          <p:nvPr/>
        </p:nvSpPr>
        <p:spPr>
          <a:xfrm>
            <a:off x="0" y="3209737"/>
            <a:ext cx="9144000" cy="2505263"/>
          </a:xfrm>
          <a:prstGeom prst="rect">
            <a:avLst/>
          </a:prstGeom>
          <a:solidFill>
            <a:srgbClr val="1D536F"/>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2" name="TextBox 1">
            <a:extLst>
              <a:ext uri="{FF2B5EF4-FFF2-40B4-BE49-F238E27FC236}">
                <a16:creationId xmlns:a16="http://schemas.microsoft.com/office/drawing/2014/main" id="{0E61176A-5463-D635-B640-0403C251509D}"/>
              </a:ext>
            </a:extLst>
          </p:cNvPr>
          <p:cNvSpPr txBox="1"/>
          <p:nvPr/>
        </p:nvSpPr>
        <p:spPr>
          <a:xfrm>
            <a:off x="0" y="304800"/>
            <a:ext cx="9144000" cy="1200329"/>
          </a:xfrm>
          <a:prstGeom prst="rect">
            <a:avLst/>
          </a:prstGeom>
          <a:noFill/>
        </p:spPr>
        <p:txBody>
          <a:bodyPr wrap="square">
            <a:spAutoFit/>
          </a:bodyPr>
          <a:lstStyle/>
          <a:p>
            <a:pPr algn="ctr">
              <a:buClr>
                <a:srgbClr val="FFFF00"/>
              </a:buClr>
            </a:pPr>
            <a:r>
              <a:rPr lang="en-US" sz="3600" b="1" dirty="0">
                <a:solidFill>
                  <a:srgbClr val="FFFF00"/>
                </a:solidFill>
              </a:rPr>
              <a:t>Step 2. </a:t>
            </a:r>
            <a:br>
              <a:rPr lang="en-US" sz="3600" b="1" dirty="0">
                <a:solidFill>
                  <a:srgbClr val="FFFF00"/>
                </a:solidFill>
              </a:rPr>
            </a:br>
            <a:r>
              <a:rPr lang="en-US" sz="3600" b="1" dirty="0">
                <a:solidFill>
                  <a:srgbClr val="FFFF00"/>
                </a:solidFill>
              </a:rPr>
              <a:t>Check for Mandatory and Optional</a:t>
            </a:r>
          </a:p>
        </p:txBody>
      </p:sp>
      <p:graphicFrame>
        <p:nvGraphicFramePr>
          <p:cNvPr id="3" name="Table 2">
            <a:extLst>
              <a:ext uri="{FF2B5EF4-FFF2-40B4-BE49-F238E27FC236}">
                <a16:creationId xmlns:a16="http://schemas.microsoft.com/office/drawing/2014/main" id="{D7D43EF4-DCE2-632F-8D02-0CA1A29A4062}"/>
              </a:ext>
            </a:extLst>
          </p:cNvPr>
          <p:cNvGraphicFramePr>
            <a:graphicFrameLocks noGrp="1"/>
          </p:cNvGraphicFramePr>
          <p:nvPr>
            <p:extLst>
              <p:ext uri="{D42A27DB-BD31-4B8C-83A1-F6EECF244321}">
                <p14:modId xmlns:p14="http://schemas.microsoft.com/office/powerpoint/2010/main" val="1130275704"/>
              </p:ext>
            </p:extLst>
          </p:nvPr>
        </p:nvGraphicFramePr>
        <p:xfrm>
          <a:off x="358948" y="1457643"/>
          <a:ext cx="8229600" cy="822960"/>
        </p:xfrm>
        <a:graphic>
          <a:graphicData uri="http://schemas.openxmlformats.org/drawingml/2006/table">
            <a:tbl>
              <a:tblPr>
                <a:tableStyleId>{3B4B98B0-60AC-42C2-AFA5-B58CD77FA1E5}</a:tableStyleId>
              </a:tblPr>
              <a:tblGrid>
                <a:gridCol w="716280">
                  <a:extLst>
                    <a:ext uri="{9D8B030D-6E8A-4147-A177-3AD203B41FA5}">
                      <a16:colId xmlns:a16="http://schemas.microsoft.com/office/drawing/2014/main" val="905323273"/>
                    </a:ext>
                  </a:extLst>
                </a:gridCol>
                <a:gridCol w="1701165">
                  <a:extLst>
                    <a:ext uri="{9D8B030D-6E8A-4147-A177-3AD203B41FA5}">
                      <a16:colId xmlns:a16="http://schemas.microsoft.com/office/drawing/2014/main" val="3745612662"/>
                    </a:ext>
                  </a:extLst>
                </a:gridCol>
                <a:gridCol w="5812155">
                  <a:extLst>
                    <a:ext uri="{9D8B030D-6E8A-4147-A177-3AD203B41FA5}">
                      <a16:colId xmlns:a16="http://schemas.microsoft.com/office/drawing/2014/main" val="1953157047"/>
                    </a:ext>
                  </a:extLst>
                </a:gridCol>
              </a:tblGrid>
              <a:tr h="370840">
                <a:tc>
                  <a:txBody>
                    <a:bodyPr/>
                    <a:lstStyle/>
                    <a:p>
                      <a:pPr algn="ctr"/>
                      <a:r>
                        <a:rPr lang="en-US" sz="1600" b="1" dirty="0">
                          <a:solidFill>
                            <a:schemeClr val="bg1">
                              <a:lumMod val="75000"/>
                            </a:schemeClr>
                          </a:solidFill>
                        </a:rPr>
                        <a:t>2</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65000"/>
                        <a:lumOff val="35000"/>
                      </a:schemeClr>
                    </a:solidFill>
                  </a:tcPr>
                </a:tc>
                <a:tc>
                  <a:txBody>
                    <a:bodyPr/>
                    <a:lstStyle/>
                    <a:p>
                      <a:pPr algn="ctr"/>
                      <a:r>
                        <a:rPr lang="en-US" sz="1600" b="1" dirty="0"/>
                        <a:t>Check for Mandatory and Optional</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tc>
                  <a:txBody>
                    <a:bodyPr/>
                    <a:lstStyle/>
                    <a:p>
                      <a:r>
                        <a:rPr lang="en-US" sz="1600" dirty="0"/>
                        <a:t>Ensure the items / services are NOT provided by a mandatory source, contract, or optional state contract. (APSPM Chapter 2)</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21000719"/>
                  </a:ext>
                </a:extLst>
              </a:tr>
            </a:tbl>
          </a:graphicData>
        </a:graphic>
      </p:graphicFrame>
      <p:sp>
        <p:nvSpPr>
          <p:cNvPr id="4" name="TextBox 3">
            <a:extLst>
              <a:ext uri="{FF2B5EF4-FFF2-40B4-BE49-F238E27FC236}">
                <a16:creationId xmlns:a16="http://schemas.microsoft.com/office/drawing/2014/main" id="{BB6F49D2-D112-2B7A-FBEC-594129EA4841}"/>
              </a:ext>
            </a:extLst>
          </p:cNvPr>
          <p:cNvSpPr txBox="1"/>
          <p:nvPr/>
        </p:nvSpPr>
        <p:spPr>
          <a:xfrm>
            <a:off x="358948" y="2334806"/>
            <a:ext cx="8229600" cy="646331"/>
          </a:xfrm>
          <a:prstGeom prst="rect">
            <a:avLst/>
          </a:prstGeom>
          <a:solidFill>
            <a:schemeClr val="bg2">
              <a:lumMod val="60000"/>
              <a:lumOff val="40000"/>
            </a:schemeClr>
          </a:solidFill>
          <a:effectLst>
            <a:outerShdw blurRad="50800" dist="88900" dir="2700000" algn="tl" rotWithShape="0">
              <a:prstClr val="black">
                <a:alpha val="70000"/>
              </a:prstClr>
            </a:outerShdw>
          </a:effectLst>
        </p:spPr>
        <p:txBody>
          <a:bodyPr wrap="square">
            <a:spAutoFit/>
          </a:bodyPr>
          <a:lstStyle/>
          <a:p>
            <a:pPr algn="ctr"/>
            <a:r>
              <a:rPr lang="en-US" sz="1800" b="1" i="1" dirty="0"/>
              <a:t>There are THREE types of Mandatory / Optional Contracts that need to be considered in Step 2…</a:t>
            </a:r>
            <a:endParaRPr lang="en-US" sz="1800" i="1" dirty="0"/>
          </a:p>
        </p:txBody>
      </p:sp>
      <p:sp>
        <p:nvSpPr>
          <p:cNvPr id="9" name="TextBox 8">
            <a:extLst>
              <a:ext uri="{FF2B5EF4-FFF2-40B4-BE49-F238E27FC236}">
                <a16:creationId xmlns:a16="http://schemas.microsoft.com/office/drawing/2014/main" id="{BD899D10-E2F2-6F66-4202-591DA1682704}"/>
              </a:ext>
            </a:extLst>
          </p:cNvPr>
          <p:cNvSpPr txBox="1"/>
          <p:nvPr/>
        </p:nvSpPr>
        <p:spPr>
          <a:xfrm>
            <a:off x="228600" y="3365718"/>
            <a:ext cx="2819399" cy="1815882"/>
          </a:xfrm>
          <a:prstGeom prst="rect">
            <a:avLst/>
          </a:prstGeom>
          <a:solidFill>
            <a:schemeClr val="bg2">
              <a:lumMod val="20000"/>
              <a:lumOff val="80000"/>
            </a:schemeClr>
          </a:solidFill>
          <a:effectLst>
            <a:outerShdw blurRad="50800" dist="127000" dir="2700000" algn="tl" rotWithShape="0">
              <a:prstClr val="black">
                <a:alpha val="70000"/>
              </a:prstClr>
            </a:outerShdw>
          </a:effectLst>
        </p:spPr>
        <p:txBody>
          <a:bodyPr wrap="square">
            <a:noAutofit/>
          </a:bodyPr>
          <a:lstStyle/>
          <a:p>
            <a:pPr algn="ctr"/>
            <a:r>
              <a:rPr lang="en-US" b="1" u="sng" dirty="0">
                <a:solidFill>
                  <a:schemeClr val="tx2"/>
                </a:solidFill>
              </a:rPr>
              <a:t>Mandatory Sources </a:t>
            </a:r>
            <a:br>
              <a:rPr lang="en-US" b="1" dirty="0"/>
            </a:br>
            <a:r>
              <a:rPr lang="en-US" b="1" dirty="0"/>
              <a:t>Mandatory Sources </a:t>
            </a:r>
            <a:r>
              <a:rPr lang="en-US" dirty="0"/>
              <a:t>are other state agencies with whom we SHALL (must) purchase from when procuring certain goods and services.</a:t>
            </a:r>
          </a:p>
        </p:txBody>
      </p:sp>
      <p:sp>
        <p:nvSpPr>
          <p:cNvPr id="13" name="Oval 12">
            <a:extLst>
              <a:ext uri="{FF2B5EF4-FFF2-40B4-BE49-F238E27FC236}">
                <a16:creationId xmlns:a16="http://schemas.microsoft.com/office/drawing/2014/main" id="{AEBD74E4-1D21-42C5-2D4F-319F7650C1B5}"/>
              </a:ext>
            </a:extLst>
          </p:cNvPr>
          <p:cNvSpPr/>
          <p:nvPr/>
        </p:nvSpPr>
        <p:spPr>
          <a:xfrm>
            <a:off x="254924" y="3383797"/>
            <a:ext cx="228600" cy="228600"/>
          </a:xfrm>
          <a:prstGeom prst="ellipse">
            <a:avLst/>
          </a:prstGeom>
          <a:solidFill>
            <a:schemeClr val="bg2"/>
          </a:solidFill>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tx2"/>
                </a:solidFill>
              </a:rPr>
              <a:t>1</a:t>
            </a:r>
            <a:endParaRPr lang="en-US" sz="1600" dirty="0">
              <a:solidFill>
                <a:schemeClr val="tx2"/>
              </a:solidFill>
            </a:endParaRPr>
          </a:p>
        </p:txBody>
      </p:sp>
      <p:sp>
        <p:nvSpPr>
          <p:cNvPr id="18" name="TextBox 17">
            <a:extLst>
              <a:ext uri="{FF2B5EF4-FFF2-40B4-BE49-F238E27FC236}">
                <a16:creationId xmlns:a16="http://schemas.microsoft.com/office/drawing/2014/main" id="{3C3C3CA9-3E53-6A5B-0296-890F3F43F8D6}"/>
              </a:ext>
            </a:extLst>
          </p:cNvPr>
          <p:cNvSpPr txBox="1"/>
          <p:nvPr/>
        </p:nvSpPr>
        <p:spPr>
          <a:xfrm>
            <a:off x="3124199" y="3365718"/>
            <a:ext cx="2819399" cy="1815882"/>
          </a:xfrm>
          <a:prstGeom prst="rect">
            <a:avLst/>
          </a:prstGeom>
          <a:solidFill>
            <a:schemeClr val="bg2">
              <a:lumMod val="20000"/>
              <a:lumOff val="80000"/>
            </a:schemeClr>
          </a:solidFill>
          <a:effectLst>
            <a:outerShdw blurRad="50800" dist="127000" dir="2700000" algn="tl" rotWithShape="0">
              <a:prstClr val="black">
                <a:alpha val="70000"/>
              </a:prstClr>
            </a:outerShdw>
          </a:effectLst>
        </p:spPr>
        <p:txBody>
          <a:bodyPr wrap="square">
            <a:noAutofit/>
          </a:bodyPr>
          <a:lstStyle/>
          <a:p>
            <a:pPr algn="ctr"/>
            <a:r>
              <a:rPr lang="en-US" b="1" u="sng" dirty="0">
                <a:solidFill>
                  <a:schemeClr val="tx2"/>
                </a:solidFill>
              </a:rPr>
              <a:t>Mandatory Contracts </a:t>
            </a:r>
            <a:br>
              <a:rPr lang="en-US" b="1" dirty="0"/>
            </a:br>
            <a:r>
              <a:rPr lang="en-US" b="1" dirty="0"/>
              <a:t>Mandatory Contracts </a:t>
            </a:r>
            <a:r>
              <a:rPr lang="en-US" dirty="0"/>
              <a:t>are “term” contracts that the Commonwealth (DGS/DPS) has entered into with a variety of vendors that we must use.</a:t>
            </a:r>
          </a:p>
        </p:txBody>
      </p:sp>
      <p:sp>
        <p:nvSpPr>
          <p:cNvPr id="19" name="Oval 18">
            <a:extLst>
              <a:ext uri="{FF2B5EF4-FFF2-40B4-BE49-F238E27FC236}">
                <a16:creationId xmlns:a16="http://schemas.microsoft.com/office/drawing/2014/main" id="{DB5A19F2-D8B1-7DBF-8B8F-22E4E9B210F7}"/>
              </a:ext>
            </a:extLst>
          </p:cNvPr>
          <p:cNvSpPr/>
          <p:nvPr/>
        </p:nvSpPr>
        <p:spPr>
          <a:xfrm>
            <a:off x="3150523" y="3383797"/>
            <a:ext cx="216877" cy="228600"/>
          </a:xfrm>
          <a:prstGeom prst="ellipse">
            <a:avLst/>
          </a:prstGeom>
          <a:solidFill>
            <a:schemeClr val="bg2"/>
          </a:solidFill>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dirty="0">
                <a:solidFill>
                  <a:schemeClr val="tx2"/>
                </a:solidFill>
              </a:rPr>
              <a:t>2</a:t>
            </a:r>
          </a:p>
        </p:txBody>
      </p:sp>
      <p:sp>
        <p:nvSpPr>
          <p:cNvPr id="20" name="TextBox 19">
            <a:extLst>
              <a:ext uri="{FF2B5EF4-FFF2-40B4-BE49-F238E27FC236}">
                <a16:creationId xmlns:a16="http://schemas.microsoft.com/office/drawing/2014/main" id="{84745B5C-2AEE-9CE5-EE2B-4BB4E3623F35}"/>
              </a:ext>
            </a:extLst>
          </p:cNvPr>
          <p:cNvSpPr txBox="1"/>
          <p:nvPr/>
        </p:nvSpPr>
        <p:spPr>
          <a:xfrm>
            <a:off x="6019799" y="3365718"/>
            <a:ext cx="2819399" cy="1815882"/>
          </a:xfrm>
          <a:prstGeom prst="rect">
            <a:avLst/>
          </a:prstGeom>
          <a:solidFill>
            <a:schemeClr val="bg2">
              <a:lumMod val="20000"/>
              <a:lumOff val="80000"/>
            </a:schemeClr>
          </a:solidFill>
          <a:effectLst>
            <a:outerShdw blurRad="50800" dist="127000" dir="2700000" algn="tl" rotWithShape="0">
              <a:prstClr val="black">
                <a:alpha val="70000"/>
              </a:prstClr>
            </a:outerShdw>
          </a:effectLst>
        </p:spPr>
        <p:txBody>
          <a:bodyPr wrap="square">
            <a:noAutofit/>
          </a:bodyPr>
          <a:lstStyle/>
          <a:p>
            <a:pPr algn="ctr"/>
            <a:r>
              <a:rPr lang="en-US" b="1" u="sng" dirty="0">
                <a:solidFill>
                  <a:schemeClr val="tx2"/>
                </a:solidFill>
              </a:rPr>
              <a:t>Optional Contracts</a:t>
            </a:r>
            <a:br>
              <a:rPr lang="en-US" b="1" dirty="0"/>
            </a:br>
            <a:r>
              <a:rPr lang="en-US" b="1" dirty="0"/>
              <a:t>Optional Contracts </a:t>
            </a:r>
            <a:r>
              <a:rPr lang="en-US" dirty="0"/>
              <a:t>are other “term” contracts that DGS/DPS has established with potential vendors that we MAY use.</a:t>
            </a:r>
          </a:p>
        </p:txBody>
      </p:sp>
      <p:sp>
        <p:nvSpPr>
          <p:cNvPr id="21" name="Oval 20">
            <a:extLst>
              <a:ext uri="{FF2B5EF4-FFF2-40B4-BE49-F238E27FC236}">
                <a16:creationId xmlns:a16="http://schemas.microsoft.com/office/drawing/2014/main" id="{DFA4CC96-CB75-E573-76BA-ABC904E7659D}"/>
              </a:ext>
            </a:extLst>
          </p:cNvPr>
          <p:cNvSpPr/>
          <p:nvPr/>
        </p:nvSpPr>
        <p:spPr>
          <a:xfrm>
            <a:off x="6063290" y="3383797"/>
            <a:ext cx="216877" cy="228600"/>
          </a:xfrm>
          <a:prstGeom prst="ellipse">
            <a:avLst/>
          </a:prstGeom>
          <a:solidFill>
            <a:schemeClr val="bg2"/>
          </a:solidFill>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dirty="0">
                <a:solidFill>
                  <a:schemeClr val="tx2"/>
                </a:solidFill>
              </a:rPr>
              <a:t>3</a:t>
            </a:r>
          </a:p>
        </p:txBody>
      </p:sp>
      <p:sp>
        <p:nvSpPr>
          <p:cNvPr id="22" name="TextBox 21">
            <a:extLst>
              <a:ext uri="{FF2B5EF4-FFF2-40B4-BE49-F238E27FC236}">
                <a16:creationId xmlns:a16="http://schemas.microsoft.com/office/drawing/2014/main" id="{83A45AB2-65A1-6A5A-2964-D351F26B9B17}"/>
              </a:ext>
            </a:extLst>
          </p:cNvPr>
          <p:cNvSpPr txBox="1"/>
          <p:nvPr/>
        </p:nvSpPr>
        <p:spPr>
          <a:xfrm>
            <a:off x="228600" y="5181600"/>
            <a:ext cx="2819399" cy="381000"/>
          </a:xfrm>
          <a:prstGeom prst="rect">
            <a:avLst/>
          </a:prstGeom>
          <a:solidFill>
            <a:schemeClr val="bg2">
              <a:lumMod val="50000"/>
            </a:schemeClr>
          </a:solidFill>
          <a:effectLst>
            <a:outerShdw blurRad="50800" dist="127000" dir="2700000" algn="tl" rotWithShape="0">
              <a:prstClr val="black">
                <a:alpha val="70000"/>
              </a:prstClr>
            </a:outerShdw>
          </a:effectLst>
        </p:spPr>
        <p:txBody>
          <a:bodyPr wrap="square">
            <a:noAutofit/>
          </a:bodyPr>
          <a:lstStyle/>
          <a:p>
            <a:pPr algn="ctr"/>
            <a:r>
              <a:rPr lang="en-US" b="1" dirty="0">
                <a:solidFill>
                  <a:schemeClr val="bg2">
                    <a:lumMod val="60000"/>
                    <a:lumOff val="40000"/>
                  </a:schemeClr>
                </a:solidFill>
              </a:rPr>
              <a:t>Waiver Required</a:t>
            </a:r>
            <a:endParaRPr lang="en-US" dirty="0">
              <a:solidFill>
                <a:schemeClr val="bg2">
                  <a:lumMod val="60000"/>
                  <a:lumOff val="40000"/>
                </a:schemeClr>
              </a:solidFill>
            </a:endParaRPr>
          </a:p>
        </p:txBody>
      </p:sp>
      <p:sp>
        <p:nvSpPr>
          <p:cNvPr id="23" name="TextBox 22">
            <a:extLst>
              <a:ext uri="{FF2B5EF4-FFF2-40B4-BE49-F238E27FC236}">
                <a16:creationId xmlns:a16="http://schemas.microsoft.com/office/drawing/2014/main" id="{6B65A4A7-B9D7-B90F-6AA6-7B5EF927B41D}"/>
              </a:ext>
            </a:extLst>
          </p:cNvPr>
          <p:cNvSpPr txBox="1"/>
          <p:nvPr/>
        </p:nvSpPr>
        <p:spPr>
          <a:xfrm>
            <a:off x="3124199" y="5181600"/>
            <a:ext cx="2819399" cy="381000"/>
          </a:xfrm>
          <a:prstGeom prst="rect">
            <a:avLst/>
          </a:prstGeom>
          <a:solidFill>
            <a:schemeClr val="bg2">
              <a:lumMod val="50000"/>
            </a:schemeClr>
          </a:solidFill>
          <a:effectLst>
            <a:outerShdw blurRad="50800" dist="127000" dir="2700000" algn="tl" rotWithShape="0">
              <a:prstClr val="black">
                <a:alpha val="70000"/>
              </a:prstClr>
            </a:outerShdw>
          </a:effectLst>
        </p:spPr>
        <p:txBody>
          <a:bodyPr wrap="square">
            <a:noAutofit/>
          </a:bodyPr>
          <a:lstStyle/>
          <a:p>
            <a:pPr algn="ctr"/>
            <a:r>
              <a:rPr lang="en-US" b="1" dirty="0">
                <a:solidFill>
                  <a:schemeClr val="bg2">
                    <a:lumMod val="60000"/>
                    <a:lumOff val="40000"/>
                  </a:schemeClr>
                </a:solidFill>
              </a:rPr>
              <a:t>Waiver Required</a:t>
            </a:r>
            <a:endParaRPr lang="en-US" dirty="0">
              <a:solidFill>
                <a:schemeClr val="bg2">
                  <a:lumMod val="60000"/>
                  <a:lumOff val="40000"/>
                </a:schemeClr>
              </a:solidFill>
            </a:endParaRPr>
          </a:p>
        </p:txBody>
      </p:sp>
      <p:sp>
        <p:nvSpPr>
          <p:cNvPr id="24" name="TextBox 23">
            <a:extLst>
              <a:ext uri="{FF2B5EF4-FFF2-40B4-BE49-F238E27FC236}">
                <a16:creationId xmlns:a16="http://schemas.microsoft.com/office/drawing/2014/main" id="{DA06C1B1-4829-EC67-2545-721302BF05F0}"/>
              </a:ext>
            </a:extLst>
          </p:cNvPr>
          <p:cNvSpPr txBox="1"/>
          <p:nvPr/>
        </p:nvSpPr>
        <p:spPr>
          <a:xfrm>
            <a:off x="6019799" y="5181600"/>
            <a:ext cx="2819399" cy="381000"/>
          </a:xfrm>
          <a:prstGeom prst="rect">
            <a:avLst/>
          </a:prstGeom>
          <a:solidFill>
            <a:schemeClr val="bg2">
              <a:lumMod val="50000"/>
            </a:schemeClr>
          </a:solidFill>
          <a:effectLst>
            <a:outerShdw blurRad="50800" dist="127000" dir="2700000" algn="tl" rotWithShape="0">
              <a:prstClr val="black">
                <a:alpha val="70000"/>
              </a:prstClr>
            </a:outerShdw>
          </a:effectLst>
        </p:spPr>
        <p:txBody>
          <a:bodyPr wrap="square">
            <a:noAutofit/>
          </a:bodyPr>
          <a:lstStyle/>
          <a:p>
            <a:pPr algn="ctr"/>
            <a:r>
              <a:rPr lang="en-US" b="1" dirty="0">
                <a:solidFill>
                  <a:schemeClr val="bg2">
                    <a:lumMod val="60000"/>
                    <a:lumOff val="40000"/>
                  </a:schemeClr>
                </a:solidFill>
              </a:rPr>
              <a:t>Justification Required</a:t>
            </a:r>
            <a:endParaRPr lang="en-US" dirty="0">
              <a:solidFill>
                <a:schemeClr val="bg2">
                  <a:lumMod val="60000"/>
                  <a:lumOff val="40000"/>
                </a:schemeClr>
              </a:solidFill>
            </a:endParaRPr>
          </a:p>
        </p:txBody>
      </p:sp>
      <p:sp>
        <p:nvSpPr>
          <p:cNvPr id="25" name="TextBox 24">
            <a:extLst>
              <a:ext uri="{FF2B5EF4-FFF2-40B4-BE49-F238E27FC236}">
                <a16:creationId xmlns:a16="http://schemas.microsoft.com/office/drawing/2014/main" id="{F2F5941E-D10E-D06A-2A82-266F47F0E1C6}"/>
              </a:ext>
            </a:extLst>
          </p:cNvPr>
          <p:cNvSpPr txBox="1"/>
          <p:nvPr/>
        </p:nvSpPr>
        <p:spPr>
          <a:xfrm>
            <a:off x="228600" y="5791200"/>
            <a:ext cx="5714998" cy="646331"/>
          </a:xfrm>
          <a:prstGeom prst="rect">
            <a:avLst/>
          </a:prstGeom>
          <a:solidFill>
            <a:schemeClr val="bg2">
              <a:lumMod val="60000"/>
              <a:lumOff val="40000"/>
            </a:schemeClr>
          </a:solidFill>
          <a:effectLst>
            <a:outerShdw blurRad="50800" dist="88900" dir="2700000" algn="tl" rotWithShape="0">
              <a:prstClr val="black">
                <a:alpha val="70000"/>
              </a:prstClr>
            </a:outerShdw>
          </a:effectLst>
        </p:spPr>
        <p:txBody>
          <a:bodyPr wrap="square">
            <a:spAutoFit/>
          </a:bodyPr>
          <a:lstStyle/>
          <a:p>
            <a:pPr algn="ctr"/>
            <a:r>
              <a:rPr lang="en-US" sz="1800" b="1" i="1" dirty="0"/>
              <a:t>Please note: </a:t>
            </a:r>
            <a:r>
              <a:rPr lang="en-US" sz="1800" i="1" dirty="0"/>
              <a:t>There are many contract options available.  Please check the </a:t>
            </a:r>
            <a:r>
              <a:rPr lang="en-US" sz="1800" i="1" dirty="0" err="1"/>
              <a:t>eVA</a:t>
            </a:r>
            <a:r>
              <a:rPr lang="en-US" sz="1800" i="1" dirty="0"/>
              <a:t> State Contracts list.</a:t>
            </a:r>
          </a:p>
        </p:txBody>
      </p:sp>
    </p:spTree>
    <p:extLst>
      <p:ext uri="{BB962C8B-B14F-4D97-AF65-F5344CB8AC3E}">
        <p14:creationId xmlns:p14="http://schemas.microsoft.com/office/powerpoint/2010/main" val="222654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178D1F-29E1-BA4B-F941-3E18C96ECA60}"/>
              </a:ext>
            </a:extLst>
          </p:cNvPr>
          <p:cNvSpPr/>
          <p:nvPr/>
        </p:nvSpPr>
        <p:spPr>
          <a:xfrm>
            <a:off x="304800" y="990600"/>
            <a:ext cx="8382000" cy="5257800"/>
          </a:xfrm>
          <a:prstGeom prst="rect">
            <a:avLst/>
          </a:prstGeom>
          <a:solidFill>
            <a:schemeClr val="tx1"/>
          </a:solidFill>
          <a:ln>
            <a:noFill/>
          </a:ln>
          <a:effectLst>
            <a:outerShdw blurRad="50800" dist="88900" dir="2700000" algn="tl" rotWithShape="0">
              <a:schemeClr val="tx1">
                <a:lumMod val="75000"/>
                <a:lumOff val="25000"/>
                <a:alpha val="7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2" name="TextBox 1">
            <a:extLst>
              <a:ext uri="{FF2B5EF4-FFF2-40B4-BE49-F238E27FC236}">
                <a16:creationId xmlns:a16="http://schemas.microsoft.com/office/drawing/2014/main" id="{54B40452-5A06-0FE7-D04A-2B6F10571C69}"/>
              </a:ext>
            </a:extLst>
          </p:cNvPr>
          <p:cNvSpPr txBox="1"/>
          <p:nvPr/>
        </p:nvSpPr>
        <p:spPr>
          <a:xfrm>
            <a:off x="0" y="304800"/>
            <a:ext cx="9144000" cy="646331"/>
          </a:xfrm>
          <a:prstGeom prst="rect">
            <a:avLst/>
          </a:prstGeom>
          <a:noFill/>
        </p:spPr>
        <p:txBody>
          <a:bodyPr wrap="square">
            <a:spAutoFit/>
          </a:bodyPr>
          <a:lstStyle/>
          <a:p>
            <a:pPr algn="ctr">
              <a:buClr>
                <a:srgbClr val="FFFF00"/>
              </a:buClr>
            </a:pPr>
            <a:r>
              <a:rPr lang="en-US" sz="3600" b="1" dirty="0">
                <a:solidFill>
                  <a:srgbClr val="FFFF00"/>
                </a:solidFill>
              </a:rPr>
              <a:t>Mandatory Sources</a:t>
            </a:r>
          </a:p>
        </p:txBody>
      </p:sp>
      <p:sp>
        <p:nvSpPr>
          <p:cNvPr id="3" name="TextBox 2">
            <a:extLst>
              <a:ext uri="{FF2B5EF4-FFF2-40B4-BE49-F238E27FC236}">
                <a16:creationId xmlns:a16="http://schemas.microsoft.com/office/drawing/2014/main" id="{C0479062-BAC1-65AD-567C-616893FFD12B}"/>
              </a:ext>
            </a:extLst>
          </p:cNvPr>
          <p:cNvSpPr txBox="1"/>
          <p:nvPr/>
        </p:nvSpPr>
        <p:spPr>
          <a:xfrm>
            <a:off x="533400" y="1143000"/>
            <a:ext cx="8077200" cy="1200329"/>
          </a:xfrm>
          <a:prstGeom prst="rect">
            <a:avLst/>
          </a:prstGeom>
          <a:noFill/>
        </p:spPr>
        <p:txBody>
          <a:bodyPr wrap="square">
            <a:spAutoFit/>
          </a:bodyPr>
          <a:lstStyle/>
          <a:p>
            <a:pPr algn="ctr"/>
            <a:r>
              <a:rPr lang="en-US" sz="2400" b="1" u="sng" dirty="0">
                <a:solidFill>
                  <a:srgbClr val="00B0F0"/>
                </a:solidFill>
              </a:rPr>
              <a:t>Mandatory Sources</a:t>
            </a:r>
            <a:r>
              <a:rPr lang="en-US" sz="2400" i="1" dirty="0">
                <a:solidFill>
                  <a:srgbClr val="00B0F0"/>
                </a:solidFill>
              </a:rPr>
              <a:t> </a:t>
            </a:r>
            <a:r>
              <a:rPr lang="en-US" sz="2400" i="1" dirty="0">
                <a:solidFill>
                  <a:schemeClr val="bg1"/>
                </a:solidFill>
              </a:rPr>
              <a:t>are other state agencies with whom we SHALL (must) purchase from when procuring certain goods and services.</a:t>
            </a:r>
            <a:endParaRPr lang="en-US" sz="2400" b="1" u="sng" dirty="0">
              <a:solidFill>
                <a:schemeClr val="bg1"/>
              </a:solidFill>
            </a:endParaRPr>
          </a:p>
        </p:txBody>
      </p:sp>
      <p:sp>
        <p:nvSpPr>
          <p:cNvPr id="4" name="TextBox 3">
            <a:extLst>
              <a:ext uri="{FF2B5EF4-FFF2-40B4-BE49-F238E27FC236}">
                <a16:creationId xmlns:a16="http://schemas.microsoft.com/office/drawing/2014/main" id="{21CBD8CE-FA16-8BF2-3471-19593B47DA81}"/>
              </a:ext>
            </a:extLst>
          </p:cNvPr>
          <p:cNvSpPr txBox="1"/>
          <p:nvPr/>
        </p:nvSpPr>
        <p:spPr>
          <a:xfrm>
            <a:off x="533400" y="2514600"/>
            <a:ext cx="8077200" cy="1200329"/>
          </a:xfrm>
          <a:prstGeom prst="rect">
            <a:avLst/>
          </a:prstGeom>
          <a:noFill/>
        </p:spPr>
        <p:txBody>
          <a:bodyPr wrap="square">
            <a:spAutoFit/>
          </a:bodyPr>
          <a:lstStyle/>
          <a:p>
            <a:pPr algn="ctr"/>
            <a:r>
              <a:rPr lang="en-US" sz="2400" b="1" u="sng" dirty="0">
                <a:solidFill>
                  <a:srgbClr val="00B0F0"/>
                </a:solidFill>
              </a:rPr>
              <a:t>Challenge</a:t>
            </a:r>
            <a:r>
              <a:rPr lang="en-US" sz="2400" dirty="0">
                <a:solidFill>
                  <a:schemeClr val="bg1"/>
                </a:solidFill>
              </a:rPr>
              <a:t>: The items “offered” by Mandatory Source vendors changes over time – YOU need to check against the supplier’s catalog.</a:t>
            </a:r>
          </a:p>
        </p:txBody>
      </p:sp>
      <p:sp>
        <p:nvSpPr>
          <p:cNvPr id="6" name="TextBox 5">
            <a:extLst>
              <a:ext uri="{FF2B5EF4-FFF2-40B4-BE49-F238E27FC236}">
                <a16:creationId xmlns:a16="http://schemas.microsoft.com/office/drawing/2014/main" id="{37D86489-0D70-5502-92D7-35B7C0BEF2C2}"/>
              </a:ext>
            </a:extLst>
          </p:cNvPr>
          <p:cNvSpPr txBox="1"/>
          <p:nvPr/>
        </p:nvSpPr>
        <p:spPr>
          <a:xfrm>
            <a:off x="512164" y="3886200"/>
            <a:ext cx="8077200" cy="830997"/>
          </a:xfrm>
          <a:prstGeom prst="rect">
            <a:avLst/>
          </a:prstGeom>
          <a:noFill/>
        </p:spPr>
        <p:txBody>
          <a:bodyPr wrap="square">
            <a:spAutoFit/>
          </a:bodyPr>
          <a:lstStyle/>
          <a:p>
            <a:pPr algn="ctr"/>
            <a:r>
              <a:rPr lang="en-US" sz="2400" b="1" u="sng" dirty="0">
                <a:solidFill>
                  <a:srgbClr val="00B0F0"/>
                </a:solidFill>
              </a:rPr>
              <a:t>Waiver</a:t>
            </a:r>
            <a:r>
              <a:rPr lang="en-US" sz="2400" dirty="0">
                <a:solidFill>
                  <a:schemeClr val="bg1"/>
                </a:solidFill>
              </a:rPr>
              <a:t>: The Mandatory Source MAY approve a waiver if the College has a good justification (waiver form required).</a:t>
            </a:r>
          </a:p>
        </p:txBody>
      </p:sp>
      <p:cxnSp>
        <p:nvCxnSpPr>
          <p:cNvPr id="9" name="Straight Connector 8">
            <a:extLst>
              <a:ext uri="{FF2B5EF4-FFF2-40B4-BE49-F238E27FC236}">
                <a16:creationId xmlns:a16="http://schemas.microsoft.com/office/drawing/2014/main" id="{866AE362-53A7-D26C-D01D-4321E4DACB21}"/>
              </a:ext>
            </a:extLst>
          </p:cNvPr>
          <p:cNvCxnSpPr/>
          <p:nvPr/>
        </p:nvCxnSpPr>
        <p:spPr bwMode="gray">
          <a:xfrm>
            <a:off x="304800" y="2362200"/>
            <a:ext cx="8382000" cy="0"/>
          </a:xfrm>
          <a:prstGeom prst="line">
            <a:avLst/>
          </a:prstGeom>
          <a:noFill/>
          <a:ln w="12700">
            <a:solidFill>
              <a:schemeClr val="bg1">
                <a:lumMod val="75000"/>
              </a:schemeClr>
            </a:solidFill>
            <a:round/>
            <a:headEnd type="none" w="lg" len="lg"/>
            <a:tailEnd type="none" w="lg" len="lg"/>
          </a:ln>
          <a:effectLst/>
        </p:spPr>
      </p:cxnSp>
      <p:cxnSp>
        <p:nvCxnSpPr>
          <p:cNvPr id="10" name="Straight Connector 9">
            <a:extLst>
              <a:ext uri="{FF2B5EF4-FFF2-40B4-BE49-F238E27FC236}">
                <a16:creationId xmlns:a16="http://schemas.microsoft.com/office/drawing/2014/main" id="{9B4B7BF0-A2FA-C470-3841-52AD2DF2C590}"/>
              </a:ext>
            </a:extLst>
          </p:cNvPr>
          <p:cNvCxnSpPr/>
          <p:nvPr/>
        </p:nvCxnSpPr>
        <p:spPr bwMode="gray">
          <a:xfrm>
            <a:off x="304800" y="3733800"/>
            <a:ext cx="8382000" cy="0"/>
          </a:xfrm>
          <a:prstGeom prst="line">
            <a:avLst/>
          </a:prstGeom>
          <a:noFill/>
          <a:ln w="12700">
            <a:solidFill>
              <a:schemeClr val="bg1">
                <a:lumMod val="75000"/>
              </a:schemeClr>
            </a:solidFill>
            <a:round/>
            <a:headEnd type="none" w="lg" len="lg"/>
            <a:tailEnd type="none" w="lg" len="lg"/>
          </a:ln>
          <a:effectLst/>
        </p:spPr>
      </p:cxnSp>
      <p:cxnSp>
        <p:nvCxnSpPr>
          <p:cNvPr id="11" name="Straight Connector 10">
            <a:extLst>
              <a:ext uri="{FF2B5EF4-FFF2-40B4-BE49-F238E27FC236}">
                <a16:creationId xmlns:a16="http://schemas.microsoft.com/office/drawing/2014/main" id="{C84E292F-9B12-EFF6-8D8A-592D7F14FDA9}"/>
              </a:ext>
            </a:extLst>
          </p:cNvPr>
          <p:cNvCxnSpPr/>
          <p:nvPr/>
        </p:nvCxnSpPr>
        <p:spPr bwMode="gray">
          <a:xfrm>
            <a:off x="304800" y="4874874"/>
            <a:ext cx="8382000" cy="0"/>
          </a:xfrm>
          <a:prstGeom prst="line">
            <a:avLst/>
          </a:prstGeom>
          <a:noFill/>
          <a:ln w="12700">
            <a:solidFill>
              <a:schemeClr val="bg1">
                <a:lumMod val="75000"/>
              </a:schemeClr>
            </a:solidFill>
            <a:round/>
            <a:headEnd type="none" w="lg" len="lg"/>
            <a:tailEnd type="none" w="lg" len="lg"/>
          </a:ln>
          <a:effectLst/>
        </p:spPr>
      </p:cxnSp>
      <p:sp>
        <p:nvSpPr>
          <p:cNvPr id="12" name="TextBox 11">
            <a:extLst>
              <a:ext uri="{FF2B5EF4-FFF2-40B4-BE49-F238E27FC236}">
                <a16:creationId xmlns:a16="http://schemas.microsoft.com/office/drawing/2014/main" id="{E82932CC-9822-2704-6176-ED252B19ECC1}"/>
              </a:ext>
            </a:extLst>
          </p:cNvPr>
          <p:cNvSpPr txBox="1"/>
          <p:nvPr/>
        </p:nvSpPr>
        <p:spPr>
          <a:xfrm>
            <a:off x="381000" y="4971871"/>
            <a:ext cx="8077200" cy="1200329"/>
          </a:xfrm>
          <a:prstGeom prst="rect">
            <a:avLst/>
          </a:prstGeom>
          <a:noFill/>
        </p:spPr>
        <p:txBody>
          <a:bodyPr wrap="square">
            <a:spAutoFit/>
          </a:bodyPr>
          <a:lstStyle/>
          <a:p>
            <a:pPr algn="ctr"/>
            <a:r>
              <a:rPr lang="en-US" sz="2400" b="1" u="sng" dirty="0">
                <a:solidFill>
                  <a:srgbClr val="00B0F0"/>
                </a:solidFill>
              </a:rPr>
              <a:t>Summary</a:t>
            </a:r>
            <a:r>
              <a:rPr lang="en-US" sz="2400" dirty="0">
                <a:solidFill>
                  <a:schemeClr val="bg1"/>
                </a:solidFill>
              </a:rPr>
              <a:t>: IF the item is offered by a Mandatory Source and a waiver is NOT granted, then an OTC </a:t>
            </a:r>
            <a:r>
              <a:rPr lang="en-US" sz="2400" dirty="0" err="1">
                <a:solidFill>
                  <a:schemeClr val="bg1"/>
                </a:solidFill>
              </a:rPr>
              <a:t>pCard</a:t>
            </a:r>
            <a:r>
              <a:rPr lang="en-US" sz="2400" dirty="0">
                <a:solidFill>
                  <a:schemeClr val="bg1"/>
                </a:solidFill>
              </a:rPr>
              <a:t> purchase for the item is NOT compliant.</a:t>
            </a:r>
          </a:p>
        </p:txBody>
      </p:sp>
    </p:spTree>
    <p:extLst>
      <p:ext uri="{BB962C8B-B14F-4D97-AF65-F5344CB8AC3E}">
        <p14:creationId xmlns:p14="http://schemas.microsoft.com/office/powerpoint/2010/main" val="165404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6C45BDDA-2452-4D4B-A286-C26142AF3E33}"/>
              </a:ext>
            </a:extLst>
          </p:cNvPr>
          <p:cNvGraphicFramePr>
            <a:graphicFrameLocks noGrp="1"/>
          </p:cNvGraphicFramePr>
          <p:nvPr>
            <p:extLst>
              <p:ext uri="{D42A27DB-BD31-4B8C-83A1-F6EECF244321}">
                <p14:modId xmlns:p14="http://schemas.microsoft.com/office/powerpoint/2010/main" val="3322922419"/>
              </p:ext>
            </p:extLst>
          </p:nvPr>
        </p:nvGraphicFramePr>
        <p:xfrm>
          <a:off x="419100" y="1032614"/>
          <a:ext cx="8305800" cy="5524500"/>
        </p:xfrm>
        <a:graphic>
          <a:graphicData uri="http://schemas.openxmlformats.org/drawingml/2006/table">
            <a:tbl>
              <a:tblPr firstRow="1" bandRow="1">
                <a:tableStyleId>{5C22544A-7EE6-4342-B048-85BDC9FD1C3A}</a:tableStyleId>
              </a:tblPr>
              <a:tblGrid>
                <a:gridCol w="3657547">
                  <a:extLst>
                    <a:ext uri="{9D8B030D-6E8A-4147-A177-3AD203B41FA5}">
                      <a16:colId xmlns:a16="http://schemas.microsoft.com/office/drawing/2014/main" val="3818232785"/>
                    </a:ext>
                  </a:extLst>
                </a:gridCol>
                <a:gridCol w="4648253">
                  <a:extLst>
                    <a:ext uri="{9D8B030D-6E8A-4147-A177-3AD203B41FA5}">
                      <a16:colId xmlns:a16="http://schemas.microsoft.com/office/drawing/2014/main" val="272407638"/>
                    </a:ext>
                  </a:extLst>
                </a:gridCol>
              </a:tblGrid>
              <a:tr h="370840">
                <a:tc>
                  <a:txBody>
                    <a:bodyPr/>
                    <a:lstStyle/>
                    <a:p>
                      <a:r>
                        <a:rPr lang="en-US" sz="2000" dirty="0"/>
                        <a:t>Mandatory Source</a:t>
                      </a:r>
                    </a:p>
                  </a:txBody>
                  <a:tcPr>
                    <a:solidFill>
                      <a:srgbClr val="003E74"/>
                    </a:solidFill>
                  </a:tcPr>
                </a:tc>
                <a:tc>
                  <a:txBody>
                    <a:bodyPr/>
                    <a:lstStyle/>
                    <a:p>
                      <a:r>
                        <a:rPr lang="en-US" sz="2000" dirty="0"/>
                        <a:t>General Description of Goods and Services</a:t>
                      </a:r>
                    </a:p>
                  </a:txBody>
                  <a:tcPr>
                    <a:solidFill>
                      <a:srgbClr val="003E74"/>
                    </a:solidFill>
                  </a:tcPr>
                </a:tc>
                <a:extLst>
                  <a:ext uri="{0D108BD9-81ED-4DB2-BD59-A6C34878D82A}">
                    <a16:rowId xmlns:a16="http://schemas.microsoft.com/office/drawing/2014/main" val="3218638409"/>
                  </a:ext>
                </a:extLst>
              </a:tr>
              <a:tr h="370840">
                <a:tc>
                  <a:txBody>
                    <a:bodyPr/>
                    <a:lstStyle/>
                    <a:p>
                      <a:r>
                        <a:rPr lang="en-US" sz="1800" b="1" dirty="0">
                          <a:solidFill>
                            <a:schemeClr val="tx2"/>
                          </a:solidFill>
                          <a:hlinkClick r:id="rId2">
                            <a:extLst>
                              <a:ext uri="{A12FA001-AC4F-418D-AE19-62706E023703}">
                                <ahyp:hlinkClr xmlns:ahyp="http://schemas.microsoft.com/office/drawing/2018/hyperlinkcolor" val="tx"/>
                              </a:ext>
                            </a:extLst>
                          </a:hlinkClick>
                        </a:rPr>
                        <a:t>Virginia Correctional Enterprises (VCE)</a:t>
                      </a:r>
                      <a:endParaRPr lang="en-US" sz="1800" b="1" dirty="0">
                        <a:solidFill>
                          <a:schemeClr val="tx2"/>
                        </a:solidFill>
                      </a:endParaRPr>
                    </a:p>
                  </a:txBody>
                  <a:tcPr anchor="ctr"/>
                </a:tc>
                <a:tc>
                  <a:txBody>
                    <a:bodyPr/>
                    <a:lstStyle/>
                    <a:p>
                      <a:r>
                        <a:rPr lang="en-US" dirty="0"/>
                        <a:t>Provides printing services, safety supplied &amp; equipment, janitorial cleaning supplies, signage, calendars, planners, apparel,  remanufactured ink/toner, furniture, standing desks, etc.</a:t>
                      </a:r>
                    </a:p>
                  </a:txBody>
                  <a:tcPr/>
                </a:tc>
                <a:extLst>
                  <a:ext uri="{0D108BD9-81ED-4DB2-BD59-A6C34878D82A}">
                    <a16:rowId xmlns:a16="http://schemas.microsoft.com/office/drawing/2014/main" val="3121237548"/>
                  </a:ext>
                </a:extLst>
              </a:tr>
              <a:tr h="370840">
                <a:tc>
                  <a:txBody>
                    <a:bodyPr/>
                    <a:lstStyle/>
                    <a:p>
                      <a:r>
                        <a:rPr lang="en-US" sz="1800" b="1" dirty="0">
                          <a:solidFill>
                            <a:schemeClr val="tx2"/>
                          </a:solidFill>
                          <a:hlinkClick r:id="rId3">
                            <a:extLst>
                              <a:ext uri="{A12FA001-AC4F-418D-AE19-62706E023703}">
                                <ahyp:hlinkClr xmlns:ahyp="http://schemas.microsoft.com/office/drawing/2018/hyperlinkcolor" val="tx"/>
                              </a:ext>
                            </a:extLst>
                          </a:hlinkClick>
                        </a:rPr>
                        <a:t>Department for the Blind and Vision Impaired (DBVI)</a:t>
                      </a:r>
                      <a:endParaRPr lang="en-US" sz="1800" b="1" dirty="0">
                        <a:solidFill>
                          <a:schemeClr val="tx2"/>
                        </a:solidFill>
                      </a:endParaRPr>
                    </a:p>
                  </a:txBody>
                  <a:tcPr anchor="ctr"/>
                </a:tc>
                <a:tc>
                  <a:txBody>
                    <a:bodyPr/>
                    <a:lstStyle/>
                    <a:p>
                      <a:r>
                        <a:rPr lang="en-US" dirty="0"/>
                        <a:t>Provides writing instruments, spices, vending and café services, safety supplies, mops, buckets, safety vests and gloves</a:t>
                      </a:r>
                    </a:p>
                  </a:txBody>
                  <a:tcPr/>
                </a:tc>
                <a:extLst>
                  <a:ext uri="{0D108BD9-81ED-4DB2-BD59-A6C34878D82A}">
                    <a16:rowId xmlns:a16="http://schemas.microsoft.com/office/drawing/2014/main" val="2512068535"/>
                  </a:ext>
                </a:extLst>
              </a:tr>
              <a:tr h="370840">
                <a:tc>
                  <a:txBody>
                    <a:bodyPr/>
                    <a:lstStyle/>
                    <a:p>
                      <a:r>
                        <a:rPr lang="en-US" sz="1800" b="1" dirty="0">
                          <a:solidFill>
                            <a:schemeClr val="tx2"/>
                          </a:solidFill>
                          <a:hlinkClick r:id="rId4">
                            <a:extLst>
                              <a:ext uri="{A12FA001-AC4F-418D-AE19-62706E023703}">
                                <ahyp:hlinkClr xmlns:ahyp="http://schemas.microsoft.com/office/drawing/2018/hyperlinkcolor" val="tx"/>
                              </a:ext>
                            </a:extLst>
                          </a:hlinkClick>
                        </a:rPr>
                        <a:t>Virginia Distribution Center (VDC)</a:t>
                      </a:r>
                      <a:endParaRPr lang="en-US" sz="1800" b="1" dirty="0">
                        <a:solidFill>
                          <a:schemeClr val="tx2"/>
                        </a:solidFill>
                      </a:endParaRPr>
                    </a:p>
                  </a:txBody>
                  <a:tcPr anchor="ctr"/>
                </a:tc>
                <a:tc>
                  <a:txBody>
                    <a:bodyPr/>
                    <a:lstStyle/>
                    <a:p>
                      <a:r>
                        <a:rPr lang="en-US" dirty="0"/>
                        <a:t>Provides dry goods (paper towels, cups, plates, napkins, </a:t>
                      </a:r>
                      <a:r>
                        <a:rPr lang="en-US" dirty="0" err="1"/>
                        <a:t>etc</a:t>
                      </a:r>
                      <a:r>
                        <a:rPr lang="en-US" dirty="0"/>
                        <a:t>), dry &amp; frozen foods, baking goods and supplies, bottled water, cleaning supplies, batteries, first aid kits, ice melt, paint, flags, coffee &amp; tea</a:t>
                      </a:r>
                    </a:p>
                  </a:txBody>
                  <a:tcPr/>
                </a:tc>
                <a:extLst>
                  <a:ext uri="{0D108BD9-81ED-4DB2-BD59-A6C34878D82A}">
                    <a16:rowId xmlns:a16="http://schemas.microsoft.com/office/drawing/2014/main" val="540371133"/>
                  </a:ext>
                </a:extLst>
              </a:tr>
              <a:tr h="370840">
                <a:tc>
                  <a:txBody>
                    <a:bodyPr/>
                    <a:lstStyle/>
                    <a:p>
                      <a:r>
                        <a:rPr lang="en-US" sz="1800" b="1" dirty="0">
                          <a:solidFill>
                            <a:schemeClr val="tx2"/>
                          </a:solidFill>
                          <a:hlinkClick r:id="rId5">
                            <a:extLst>
                              <a:ext uri="{A12FA001-AC4F-418D-AE19-62706E023703}">
                                <ahyp:hlinkClr xmlns:ahyp="http://schemas.microsoft.com/office/drawing/2018/hyperlinkcolor" val="tx"/>
                              </a:ext>
                            </a:extLst>
                          </a:hlinkClick>
                        </a:rPr>
                        <a:t>Office of Graphics (OGC)</a:t>
                      </a:r>
                      <a:endParaRPr lang="en-US" sz="1800" b="1" dirty="0">
                        <a:solidFill>
                          <a:schemeClr val="tx2"/>
                        </a:solidFill>
                      </a:endParaRPr>
                    </a:p>
                  </a:txBody>
                  <a:tcPr anchor="ctr"/>
                </a:tc>
                <a:tc>
                  <a:txBody>
                    <a:bodyPr/>
                    <a:lstStyle/>
                    <a:p>
                      <a:r>
                        <a:rPr lang="en-US" dirty="0"/>
                        <a:t>Provides designing and creation services for requirements over $750.00</a:t>
                      </a:r>
                    </a:p>
                  </a:txBody>
                  <a:tcPr/>
                </a:tc>
                <a:extLst>
                  <a:ext uri="{0D108BD9-81ED-4DB2-BD59-A6C34878D82A}">
                    <a16:rowId xmlns:a16="http://schemas.microsoft.com/office/drawing/2014/main" val="2103706034"/>
                  </a:ext>
                </a:extLst>
              </a:tr>
              <a:tr h="0">
                <a:tc>
                  <a:txBody>
                    <a:bodyPr/>
                    <a:lstStyle/>
                    <a:p>
                      <a:r>
                        <a:rPr lang="en-US" sz="1800" b="1" dirty="0">
                          <a:solidFill>
                            <a:schemeClr val="tx2"/>
                          </a:solidFill>
                          <a:hlinkClick r:id="rId6">
                            <a:extLst>
                              <a:ext uri="{A12FA001-AC4F-418D-AE19-62706E023703}">
                                <ahyp:hlinkClr xmlns:ahyp="http://schemas.microsoft.com/office/drawing/2018/hyperlinkcolor" val="tx"/>
                              </a:ext>
                            </a:extLst>
                          </a:hlinkClick>
                        </a:rPr>
                        <a:t>Fleet Management (Fleet)</a:t>
                      </a:r>
                      <a:endParaRPr lang="en-US" sz="1800" b="1" dirty="0">
                        <a:solidFill>
                          <a:schemeClr val="tx2"/>
                        </a:solidFill>
                      </a:endParaRPr>
                    </a:p>
                  </a:txBody>
                  <a:tcPr anchor="ctr"/>
                </a:tc>
                <a:tc>
                  <a:txBody>
                    <a:bodyPr/>
                    <a:lstStyle/>
                    <a:p>
                      <a:r>
                        <a:rPr lang="en-US" dirty="0"/>
                        <a:t>Provides and manages fleet vehicles, car rentals, including contracts for agencies to use to purchase agency owned vehicles</a:t>
                      </a:r>
                    </a:p>
                  </a:txBody>
                  <a:tcPr/>
                </a:tc>
                <a:extLst>
                  <a:ext uri="{0D108BD9-81ED-4DB2-BD59-A6C34878D82A}">
                    <a16:rowId xmlns:a16="http://schemas.microsoft.com/office/drawing/2014/main" val="2775918800"/>
                  </a:ext>
                </a:extLst>
              </a:tr>
              <a:tr h="0">
                <a:tc>
                  <a:txBody>
                    <a:bodyPr/>
                    <a:lstStyle/>
                    <a:p>
                      <a:endParaRPr lang="en-US" sz="1800" b="1" dirty="0">
                        <a:solidFill>
                          <a:schemeClr val="tx2"/>
                        </a:solidFill>
                      </a:endParaRPr>
                    </a:p>
                  </a:txBody>
                  <a:tcPr anchor="ctr">
                    <a:solidFill>
                      <a:schemeClr val="tx1"/>
                    </a:solidFill>
                  </a:tcPr>
                </a:tc>
                <a:tc>
                  <a:txBody>
                    <a:bodyPr/>
                    <a:lstStyle/>
                    <a:p>
                      <a:endParaRPr lang="en-US" dirty="0"/>
                    </a:p>
                  </a:txBody>
                  <a:tcPr>
                    <a:solidFill>
                      <a:schemeClr val="tx1"/>
                    </a:solidFill>
                  </a:tcPr>
                </a:tc>
                <a:extLst>
                  <a:ext uri="{0D108BD9-81ED-4DB2-BD59-A6C34878D82A}">
                    <a16:rowId xmlns:a16="http://schemas.microsoft.com/office/drawing/2014/main" val="2451991277"/>
                  </a:ext>
                </a:extLst>
              </a:tr>
              <a:tr h="0">
                <a:tc>
                  <a:txBody>
                    <a:bodyPr/>
                    <a:lstStyle/>
                    <a:p>
                      <a:r>
                        <a:rPr lang="en-US" sz="1800" b="1" dirty="0">
                          <a:solidFill>
                            <a:schemeClr val="tx2"/>
                          </a:solidFill>
                          <a:hlinkClick r:id="rId7">
                            <a:extLst>
                              <a:ext uri="{A12FA001-AC4F-418D-AE19-62706E023703}">
                                <ahyp:hlinkClr xmlns:ahyp="http://schemas.microsoft.com/office/drawing/2018/hyperlinkcolor" val="tx"/>
                              </a:ext>
                            </a:extLst>
                          </a:hlinkClick>
                        </a:rPr>
                        <a:t>Virginia Information Technology Agency (VITA)</a:t>
                      </a:r>
                      <a:endParaRPr lang="en-US" sz="1800" b="1" dirty="0">
                        <a:solidFill>
                          <a:schemeClr val="tx2"/>
                        </a:solidFill>
                      </a:endParaRPr>
                    </a:p>
                  </a:txBody>
                  <a:tcPr anchor="ctr"/>
                </a:tc>
                <a:tc>
                  <a:txBody>
                    <a:bodyPr/>
                    <a:lstStyle/>
                    <a:p>
                      <a:r>
                        <a:rPr lang="en-US" dirty="0"/>
                        <a:t>Provides information technology services.</a:t>
                      </a:r>
                    </a:p>
                    <a:p>
                      <a:r>
                        <a:rPr lang="en-US" dirty="0"/>
                        <a:t>Although considered a “mandatory” source”, VCCS  authority allows us to treat VITA as an optional source.</a:t>
                      </a:r>
                    </a:p>
                  </a:txBody>
                  <a:tcPr/>
                </a:tc>
                <a:extLst>
                  <a:ext uri="{0D108BD9-81ED-4DB2-BD59-A6C34878D82A}">
                    <a16:rowId xmlns:a16="http://schemas.microsoft.com/office/drawing/2014/main" val="2445467797"/>
                  </a:ext>
                </a:extLst>
              </a:tr>
            </a:tbl>
          </a:graphicData>
        </a:graphic>
      </p:graphicFrame>
      <p:sp>
        <p:nvSpPr>
          <p:cNvPr id="4" name="TextBox 3">
            <a:extLst>
              <a:ext uri="{FF2B5EF4-FFF2-40B4-BE49-F238E27FC236}">
                <a16:creationId xmlns:a16="http://schemas.microsoft.com/office/drawing/2014/main" id="{60A5BE81-C3DD-96C0-56BE-5C6CAE8DF0D8}"/>
              </a:ext>
            </a:extLst>
          </p:cNvPr>
          <p:cNvSpPr txBox="1"/>
          <p:nvPr/>
        </p:nvSpPr>
        <p:spPr>
          <a:xfrm>
            <a:off x="0" y="304800"/>
            <a:ext cx="9144000" cy="646331"/>
          </a:xfrm>
          <a:prstGeom prst="rect">
            <a:avLst/>
          </a:prstGeom>
          <a:noFill/>
        </p:spPr>
        <p:txBody>
          <a:bodyPr wrap="square">
            <a:spAutoFit/>
          </a:bodyPr>
          <a:lstStyle/>
          <a:p>
            <a:pPr algn="ctr">
              <a:buClr>
                <a:srgbClr val="FFFF00"/>
              </a:buClr>
            </a:pPr>
            <a:r>
              <a:rPr lang="en-US" sz="3600" b="1" dirty="0">
                <a:solidFill>
                  <a:srgbClr val="FFFF00"/>
                </a:solidFill>
              </a:rPr>
              <a:t>Mandatory Sources</a:t>
            </a:r>
          </a:p>
        </p:txBody>
      </p:sp>
    </p:spTree>
    <p:extLst>
      <p:ext uri="{BB962C8B-B14F-4D97-AF65-F5344CB8AC3E}">
        <p14:creationId xmlns:p14="http://schemas.microsoft.com/office/powerpoint/2010/main" val="43457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18D433-C45F-2F4B-CD64-AA1B6B56B0DF}"/>
              </a:ext>
            </a:extLst>
          </p:cNvPr>
          <p:cNvSpPr txBox="1"/>
          <p:nvPr/>
        </p:nvSpPr>
        <p:spPr>
          <a:xfrm>
            <a:off x="0" y="304800"/>
            <a:ext cx="9144000" cy="646331"/>
          </a:xfrm>
          <a:prstGeom prst="rect">
            <a:avLst/>
          </a:prstGeom>
          <a:noFill/>
        </p:spPr>
        <p:txBody>
          <a:bodyPr wrap="square">
            <a:spAutoFit/>
          </a:bodyPr>
          <a:lstStyle/>
          <a:p>
            <a:pPr algn="ctr">
              <a:buClr>
                <a:srgbClr val="FFFF00"/>
              </a:buClr>
            </a:pPr>
            <a:r>
              <a:rPr lang="en-US" sz="3600" b="1" dirty="0">
                <a:solidFill>
                  <a:srgbClr val="FFFF00"/>
                </a:solidFill>
              </a:rPr>
              <a:t>Mandatory State (term) Contracts</a:t>
            </a:r>
          </a:p>
        </p:txBody>
      </p:sp>
      <p:sp>
        <p:nvSpPr>
          <p:cNvPr id="5" name="Rectangle 4">
            <a:extLst>
              <a:ext uri="{FF2B5EF4-FFF2-40B4-BE49-F238E27FC236}">
                <a16:creationId xmlns:a16="http://schemas.microsoft.com/office/drawing/2014/main" id="{681FF5C9-EA2B-981B-9927-637A77D6EF54}"/>
              </a:ext>
            </a:extLst>
          </p:cNvPr>
          <p:cNvSpPr/>
          <p:nvPr/>
        </p:nvSpPr>
        <p:spPr>
          <a:xfrm>
            <a:off x="304800" y="990600"/>
            <a:ext cx="8382000" cy="5257800"/>
          </a:xfrm>
          <a:prstGeom prst="rect">
            <a:avLst/>
          </a:prstGeom>
          <a:solidFill>
            <a:schemeClr val="tx1"/>
          </a:solidFill>
          <a:ln>
            <a:noFill/>
          </a:ln>
          <a:effectLst>
            <a:outerShdw blurRad="50800" dist="88900" dir="2700000" algn="tl" rotWithShape="0">
              <a:schemeClr val="tx1">
                <a:lumMod val="75000"/>
                <a:lumOff val="25000"/>
                <a:alpha val="7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6" name="TextBox 5">
            <a:extLst>
              <a:ext uri="{FF2B5EF4-FFF2-40B4-BE49-F238E27FC236}">
                <a16:creationId xmlns:a16="http://schemas.microsoft.com/office/drawing/2014/main" id="{72BA5F2A-C9AD-E689-0193-1BC866ED73A3}"/>
              </a:ext>
            </a:extLst>
          </p:cNvPr>
          <p:cNvSpPr txBox="1"/>
          <p:nvPr/>
        </p:nvSpPr>
        <p:spPr>
          <a:xfrm>
            <a:off x="533400" y="1143000"/>
            <a:ext cx="8077200" cy="2308324"/>
          </a:xfrm>
          <a:prstGeom prst="rect">
            <a:avLst/>
          </a:prstGeom>
          <a:noFill/>
        </p:spPr>
        <p:txBody>
          <a:bodyPr wrap="square">
            <a:spAutoFit/>
          </a:bodyPr>
          <a:lstStyle/>
          <a:p>
            <a:pPr algn="ctr"/>
            <a:r>
              <a:rPr lang="en-US" sz="2400" b="1" u="sng" dirty="0">
                <a:solidFill>
                  <a:srgbClr val="00B0F0"/>
                </a:solidFill>
              </a:rPr>
              <a:t>Mandatory State </a:t>
            </a:r>
            <a:r>
              <a:rPr lang="en-US" sz="2400" u="sng" dirty="0">
                <a:solidFill>
                  <a:srgbClr val="00B0F0"/>
                </a:solidFill>
              </a:rPr>
              <a:t>Contracts</a:t>
            </a:r>
            <a:r>
              <a:rPr lang="en-US" sz="2400" b="1" dirty="0">
                <a:solidFill>
                  <a:srgbClr val="00B0F0"/>
                </a:solidFill>
              </a:rPr>
              <a:t> </a:t>
            </a:r>
            <a:r>
              <a:rPr lang="en-US" sz="2000" b="1" dirty="0">
                <a:solidFill>
                  <a:schemeClr val="bg1"/>
                </a:solidFill>
              </a:rPr>
              <a:t>“</a:t>
            </a:r>
            <a:r>
              <a:rPr lang="en-US" sz="2000" dirty="0">
                <a:solidFill>
                  <a:schemeClr val="bg1"/>
                </a:solidFill>
              </a:rPr>
              <a:t>To obtain more favorable prices through volume purchasing and to reduce lead-time and administrative cost and effort, DGS/DPS may establish mandatory use term contracts for goods or services. DPS contracts are posted on the </a:t>
            </a:r>
            <a:r>
              <a:rPr lang="en-US" sz="2000" dirty="0" err="1">
                <a:solidFill>
                  <a:schemeClr val="bg1"/>
                </a:solidFill>
              </a:rPr>
              <a:t>eVA</a:t>
            </a:r>
            <a:r>
              <a:rPr lang="en-US" sz="2000" dirty="0">
                <a:solidFill>
                  <a:schemeClr val="bg1"/>
                </a:solidFill>
              </a:rPr>
              <a:t> State Contracts listing.  Agencies and institutions are required to check this listing for contracts, contract changes, renewals, and mandatory use prior to placing orders.” APSPM</a:t>
            </a:r>
            <a:endParaRPr lang="en-US" sz="2400" b="1" u="sng" dirty="0">
              <a:solidFill>
                <a:schemeClr val="bg1"/>
              </a:solidFill>
            </a:endParaRPr>
          </a:p>
        </p:txBody>
      </p:sp>
      <p:sp>
        <p:nvSpPr>
          <p:cNvPr id="7" name="TextBox 6">
            <a:extLst>
              <a:ext uri="{FF2B5EF4-FFF2-40B4-BE49-F238E27FC236}">
                <a16:creationId xmlns:a16="http://schemas.microsoft.com/office/drawing/2014/main" id="{91D2B496-2B53-633A-6B7C-CA78EA4858B7}"/>
              </a:ext>
            </a:extLst>
          </p:cNvPr>
          <p:cNvSpPr txBox="1"/>
          <p:nvPr/>
        </p:nvSpPr>
        <p:spPr>
          <a:xfrm>
            <a:off x="533400" y="3645932"/>
            <a:ext cx="8077200" cy="830997"/>
          </a:xfrm>
          <a:prstGeom prst="rect">
            <a:avLst/>
          </a:prstGeom>
          <a:noFill/>
        </p:spPr>
        <p:txBody>
          <a:bodyPr wrap="square">
            <a:spAutoFit/>
          </a:bodyPr>
          <a:lstStyle/>
          <a:p>
            <a:pPr algn="ctr"/>
            <a:r>
              <a:rPr lang="en-US" sz="2400" b="1" u="sng" dirty="0">
                <a:solidFill>
                  <a:srgbClr val="00B0F0"/>
                </a:solidFill>
              </a:rPr>
              <a:t>Challenge</a:t>
            </a:r>
            <a:r>
              <a:rPr lang="en-US" sz="2400" dirty="0">
                <a:solidFill>
                  <a:schemeClr val="bg1"/>
                </a:solidFill>
              </a:rPr>
              <a:t>: It can be difficult navigating the available Mandatory State (term) contracts.</a:t>
            </a:r>
          </a:p>
        </p:txBody>
      </p:sp>
      <p:cxnSp>
        <p:nvCxnSpPr>
          <p:cNvPr id="9" name="Straight Connector 8">
            <a:extLst>
              <a:ext uri="{FF2B5EF4-FFF2-40B4-BE49-F238E27FC236}">
                <a16:creationId xmlns:a16="http://schemas.microsoft.com/office/drawing/2014/main" id="{EA578CDB-EAD9-60A3-5160-05DCCAC75241}"/>
              </a:ext>
            </a:extLst>
          </p:cNvPr>
          <p:cNvCxnSpPr/>
          <p:nvPr/>
        </p:nvCxnSpPr>
        <p:spPr bwMode="gray">
          <a:xfrm>
            <a:off x="304800" y="3493532"/>
            <a:ext cx="8382000" cy="0"/>
          </a:xfrm>
          <a:prstGeom prst="line">
            <a:avLst/>
          </a:prstGeom>
          <a:noFill/>
          <a:ln w="12700">
            <a:solidFill>
              <a:schemeClr val="bg1">
                <a:lumMod val="75000"/>
              </a:schemeClr>
            </a:solidFill>
            <a:round/>
            <a:headEnd type="none" w="lg" len="lg"/>
            <a:tailEnd type="none" w="lg" len="lg"/>
          </a:ln>
          <a:effectLst/>
        </p:spPr>
      </p:cxnSp>
      <p:cxnSp>
        <p:nvCxnSpPr>
          <p:cNvPr id="10" name="Straight Connector 9">
            <a:extLst>
              <a:ext uri="{FF2B5EF4-FFF2-40B4-BE49-F238E27FC236}">
                <a16:creationId xmlns:a16="http://schemas.microsoft.com/office/drawing/2014/main" id="{1D42C784-B10E-4E81-B83A-196D0A6D18CA}"/>
              </a:ext>
            </a:extLst>
          </p:cNvPr>
          <p:cNvCxnSpPr/>
          <p:nvPr/>
        </p:nvCxnSpPr>
        <p:spPr bwMode="gray">
          <a:xfrm>
            <a:off x="304800" y="4560332"/>
            <a:ext cx="8382000" cy="0"/>
          </a:xfrm>
          <a:prstGeom prst="line">
            <a:avLst/>
          </a:prstGeom>
          <a:noFill/>
          <a:ln w="12700">
            <a:solidFill>
              <a:schemeClr val="bg1">
                <a:lumMod val="75000"/>
              </a:schemeClr>
            </a:solidFill>
            <a:round/>
            <a:headEnd type="none" w="lg" len="lg"/>
            <a:tailEnd type="none" w="lg" len="lg"/>
          </a:ln>
          <a:effectLst/>
        </p:spPr>
      </p:cxnSp>
      <p:cxnSp>
        <p:nvCxnSpPr>
          <p:cNvPr id="11" name="Straight Connector 10">
            <a:extLst>
              <a:ext uri="{FF2B5EF4-FFF2-40B4-BE49-F238E27FC236}">
                <a16:creationId xmlns:a16="http://schemas.microsoft.com/office/drawing/2014/main" id="{9AE9B1B8-AAE5-AA2C-83DB-CE2275DCEC94}"/>
              </a:ext>
            </a:extLst>
          </p:cNvPr>
          <p:cNvCxnSpPr/>
          <p:nvPr/>
        </p:nvCxnSpPr>
        <p:spPr bwMode="gray">
          <a:xfrm>
            <a:off x="304800" y="6006206"/>
            <a:ext cx="8382000" cy="0"/>
          </a:xfrm>
          <a:prstGeom prst="line">
            <a:avLst/>
          </a:prstGeom>
          <a:noFill/>
          <a:ln w="12700">
            <a:solidFill>
              <a:schemeClr val="bg1">
                <a:lumMod val="75000"/>
              </a:schemeClr>
            </a:solidFill>
            <a:round/>
            <a:headEnd type="none" w="lg" len="lg"/>
            <a:tailEnd type="none" w="lg" len="lg"/>
          </a:ln>
          <a:effectLst/>
        </p:spPr>
      </p:cxnSp>
      <p:sp>
        <p:nvSpPr>
          <p:cNvPr id="12" name="TextBox 11">
            <a:extLst>
              <a:ext uri="{FF2B5EF4-FFF2-40B4-BE49-F238E27FC236}">
                <a16:creationId xmlns:a16="http://schemas.microsoft.com/office/drawing/2014/main" id="{82EEA8A9-EC12-E886-BEF9-6CC2A30AC28E}"/>
              </a:ext>
            </a:extLst>
          </p:cNvPr>
          <p:cNvSpPr txBox="1"/>
          <p:nvPr/>
        </p:nvSpPr>
        <p:spPr>
          <a:xfrm>
            <a:off x="381000" y="4648200"/>
            <a:ext cx="8077200" cy="1384995"/>
          </a:xfrm>
          <a:prstGeom prst="rect">
            <a:avLst/>
          </a:prstGeom>
          <a:noFill/>
        </p:spPr>
        <p:txBody>
          <a:bodyPr wrap="square">
            <a:spAutoFit/>
          </a:bodyPr>
          <a:lstStyle/>
          <a:p>
            <a:pPr algn="ctr"/>
            <a:r>
              <a:rPr lang="en-US" sz="2400" b="1" u="sng" dirty="0">
                <a:solidFill>
                  <a:srgbClr val="00B0F0"/>
                </a:solidFill>
              </a:rPr>
              <a:t>Summary</a:t>
            </a:r>
            <a:r>
              <a:rPr lang="en-US" sz="2000" dirty="0">
                <a:solidFill>
                  <a:schemeClr val="bg1"/>
                </a:solidFill>
              </a:rPr>
              <a:t>: The list of Mandatory State Contracts is extensive.  Please visit </a:t>
            </a:r>
            <a:r>
              <a:rPr lang="en-US" sz="2000" dirty="0" err="1">
                <a:solidFill>
                  <a:schemeClr val="bg1"/>
                </a:solidFill>
              </a:rPr>
              <a:t>eVA</a:t>
            </a:r>
            <a:r>
              <a:rPr lang="en-US" sz="2000" dirty="0">
                <a:solidFill>
                  <a:schemeClr val="bg1"/>
                </a:solidFill>
              </a:rPr>
              <a:t> and check to see if the item is available via a Mandatory State Contract.  A waiver may be granted if justification is approved.</a:t>
            </a:r>
          </a:p>
        </p:txBody>
      </p:sp>
    </p:spTree>
    <p:extLst>
      <p:ext uri="{BB962C8B-B14F-4D97-AF65-F5344CB8AC3E}">
        <p14:creationId xmlns:p14="http://schemas.microsoft.com/office/powerpoint/2010/main" val="377875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6C45BDDA-2452-4D4B-A286-C26142AF3E33}"/>
              </a:ext>
            </a:extLst>
          </p:cNvPr>
          <p:cNvGraphicFramePr>
            <a:graphicFrameLocks noGrp="1"/>
          </p:cNvGraphicFramePr>
          <p:nvPr>
            <p:extLst>
              <p:ext uri="{D42A27DB-BD31-4B8C-83A1-F6EECF244321}">
                <p14:modId xmlns:p14="http://schemas.microsoft.com/office/powerpoint/2010/main" val="1274170950"/>
              </p:ext>
            </p:extLst>
          </p:nvPr>
        </p:nvGraphicFramePr>
        <p:xfrm>
          <a:off x="419100" y="1032614"/>
          <a:ext cx="8305800" cy="3916680"/>
        </p:xfrm>
        <a:graphic>
          <a:graphicData uri="http://schemas.openxmlformats.org/drawingml/2006/table">
            <a:tbl>
              <a:tblPr firstRow="1" bandRow="1">
                <a:tableStyleId>{5C22544A-7EE6-4342-B048-85BDC9FD1C3A}</a:tableStyleId>
              </a:tblPr>
              <a:tblGrid>
                <a:gridCol w="3657547">
                  <a:extLst>
                    <a:ext uri="{9D8B030D-6E8A-4147-A177-3AD203B41FA5}">
                      <a16:colId xmlns:a16="http://schemas.microsoft.com/office/drawing/2014/main" val="3818232785"/>
                    </a:ext>
                  </a:extLst>
                </a:gridCol>
                <a:gridCol w="4648253">
                  <a:extLst>
                    <a:ext uri="{9D8B030D-6E8A-4147-A177-3AD203B41FA5}">
                      <a16:colId xmlns:a16="http://schemas.microsoft.com/office/drawing/2014/main" val="272407638"/>
                    </a:ext>
                  </a:extLst>
                </a:gridCol>
              </a:tblGrid>
              <a:tr h="370840">
                <a:tc>
                  <a:txBody>
                    <a:bodyPr/>
                    <a:lstStyle/>
                    <a:p>
                      <a:r>
                        <a:rPr lang="en-US" sz="1600" dirty="0"/>
                        <a:t>Example Goods and Services</a:t>
                      </a:r>
                    </a:p>
                  </a:txBody>
                  <a:tcPr/>
                </a:tc>
                <a:tc>
                  <a:txBody>
                    <a:bodyPr/>
                    <a:lstStyle/>
                    <a:p>
                      <a:r>
                        <a:rPr lang="en-US" sz="1600" dirty="0"/>
                        <a:t>Contracted Options</a:t>
                      </a:r>
                    </a:p>
                  </a:txBody>
                  <a:tcPr/>
                </a:tc>
                <a:extLst>
                  <a:ext uri="{0D108BD9-81ED-4DB2-BD59-A6C34878D82A}">
                    <a16:rowId xmlns:a16="http://schemas.microsoft.com/office/drawing/2014/main" val="3218638409"/>
                  </a:ext>
                </a:extLst>
              </a:tr>
              <a:tr h="370840">
                <a:tc>
                  <a:txBody>
                    <a:bodyPr/>
                    <a:lstStyle/>
                    <a:p>
                      <a:r>
                        <a:rPr lang="en-US" sz="1800" b="1" dirty="0"/>
                        <a:t>Palletized Paper </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BW Wilson</a:t>
                      </a:r>
                    </a:p>
                  </a:txBody>
                  <a:tcPr/>
                </a:tc>
                <a:extLst>
                  <a:ext uri="{0D108BD9-81ED-4DB2-BD59-A6C34878D82A}">
                    <a16:rowId xmlns:a16="http://schemas.microsoft.com/office/drawing/2014/main" val="476334123"/>
                  </a:ext>
                </a:extLst>
              </a:tr>
              <a:tr h="370840">
                <a:tc>
                  <a:txBody>
                    <a:bodyPr/>
                    <a:lstStyle/>
                    <a:p>
                      <a:r>
                        <a:rPr lang="en-US" sz="1800" b="1" dirty="0"/>
                        <a:t>Car Rentals </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Enterprise</a:t>
                      </a:r>
                    </a:p>
                  </a:txBody>
                  <a:tcPr/>
                </a:tc>
                <a:extLst>
                  <a:ext uri="{0D108BD9-81ED-4DB2-BD59-A6C34878D82A}">
                    <a16:rowId xmlns:a16="http://schemas.microsoft.com/office/drawing/2014/main" val="874459431"/>
                  </a:ext>
                </a:extLst>
              </a:tr>
              <a:tr h="370840">
                <a:tc>
                  <a:txBody>
                    <a:bodyPr/>
                    <a:lstStyle/>
                    <a:p>
                      <a:r>
                        <a:rPr lang="en-US" sz="1800" b="1" dirty="0"/>
                        <a:t>Bulk Fuels </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Vendors by Territory</a:t>
                      </a:r>
                    </a:p>
                  </a:txBody>
                  <a:tcPr/>
                </a:tc>
                <a:extLst>
                  <a:ext uri="{0D108BD9-81ED-4DB2-BD59-A6C34878D82A}">
                    <a16:rowId xmlns:a16="http://schemas.microsoft.com/office/drawing/2014/main" val="1907044318"/>
                  </a:ext>
                </a:extLst>
              </a:tr>
              <a:tr h="370840">
                <a:tc>
                  <a:txBody>
                    <a:bodyPr/>
                    <a:lstStyle/>
                    <a:p>
                      <a:r>
                        <a:rPr lang="en-US" sz="1800" b="1" dirty="0"/>
                        <a:t>Gases</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Vendors by territory</a:t>
                      </a:r>
                    </a:p>
                  </a:txBody>
                  <a:tcPr/>
                </a:tc>
                <a:extLst>
                  <a:ext uri="{0D108BD9-81ED-4DB2-BD59-A6C34878D82A}">
                    <a16:rowId xmlns:a16="http://schemas.microsoft.com/office/drawing/2014/main" val="3254201260"/>
                  </a:ext>
                </a:extLst>
              </a:tr>
              <a:tr h="370840">
                <a:tc>
                  <a:txBody>
                    <a:bodyPr/>
                    <a:lstStyle/>
                    <a:p>
                      <a:r>
                        <a:rPr lang="en-US" sz="1800" b="1" dirty="0"/>
                        <a:t>Mailroom Equip </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Pitney Bowes, </a:t>
                      </a:r>
                      <a:r>
                        <a:rPr lang="en-US" sz="1600" dirty="0" err="1"/>
                        <a:t>Quadient</a:t>
                      </a:r>
                      <a:r>
                        <a:rPr lang="en-US" sz="1600" dirty="0"/>
                        <a:t> Inc, DMT Solutions Global</a:t>
                      </a:r>
                    </a:p>
                  </a:txBody>
                  <a:tcPr/>
                </a:tc>
                <a:extLst>
                  <a:ext uri="{0D108BD9-81ED-4DB2-BD59-A6C34878D82A}">
                    <a16:rowId xmlns:a16="http://schemas.microsoft.com/office/drawing/2014/main" val="1901199207"/>
                  </a:ext>
                </a:extLst>
              </a:tr>
              <a:tr h="370840">
                <a:tc>
                  <a:txBody>
                    <a:bodyPr/>
                    <a:lstStyle/>
                    <a:p>
                      <a:r>
                        <a:rPr lang="en-US" sz="1800" b="1" dirty="0"/>
                        <a:t>Ice Machines </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Crystal Ice</a:t>
                      </a:r>
                    </a:p>
                  </a:txBody>
                  <a:tcPr/>
                </a:tc>
                <a:extLst>
                  <a:ext uri="{0D108BD9-81ED-4DB2-BD59-A6C34878D82A}">
                    <a16:rowId xmlns:a16="http://schemas.microsoft.com/office/drawing/2014/main" val="850254708"/>
                  </a:ext>
                </a:extLst>
              </a:tr>
              <a:tr h="370840">
                <a:tc>
                  <a:txBody>
                    <a:bodyPr/>
                    <a:lstStyle/>
                    <a:p>
                      <a:r>
                        <a:rPr lang="en-US" sz="1800" b="1" dirty="0"/>
                        <a:t>Plain envelopes </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TSRC or BW Wilson</a:t>
                      </a:r>
                    </a:p>
                  </a:txBody>
                  <a:tcPr/>
                </a:tc>
                <a:extLst>
                  <a:ext uri="{0D108BD9-81ED-4DB2-BD59-A6C34878D82A}">
                    <a16:rowId xmlns:a16="http://schemas.microsoft.com/office/drawing/2014/main" val="3253682797"/>
                  </a:ext>
                </a:extLst>
              </a:tr>
              <a:tr h="370840">
                <a:tc>
                  <a:txBody>
                    <a:bodyPr/>
                    <a:lstStyle/>
                    <a:p>
                      <a:r>
                        <a:rPr lang="en-US" sz="1800" b="1" dirty="0"/>
                        <a:t>AEDs</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Vendors by territory</a:t>
                      </a:r>
                    </a:p>
                  </a:txBody>
                  <a:tcPr/>
                </a:tc>
                <a:extLst>
                  <a:ext uri="{0D108BD9-81ED-4DB2-BD59-A6C34878D82A}">
                    <a16:rowId xmlns:a16="http://schemas.microsoft.com/office/drawing/2014/main" val="253078053"/>
                  </a:ext>
                </a:extLst>
              </a:tr>
              <a:tr h="370840">
                <a:tc>
                  <a:txBody>
                    <a:bodyPr/>
                    <a:lstStyle/>
                    <a:p>
                      <a:r>
                        <a:rPr lang="en-US" sz="1800" b="1" dirty="0"/>
                        <a:t>ETC</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1847775040"/>
                  </a:ext>
                </a:extLst>
              </a:tr>
            </a:tbl>
          </a:graphicData>
        </a:graphic>
      </p:graphicFrame>
      <p:sp>
        <p:nvSpPr>
          <p:cNvPr id="4" name="TextBox 3">
            <a:extLst>
              <a:ext uri="{FF2B5EF4-FFF2-40B4-BE49-F238E27FC236}">
                <a16:creationId xmlns:a16="http://schemas.microsoft.com/office/drawing/2014/main" id="{60A5BE81-C3DD-96C0-56BE-5C6CAE8DF0D8}"/>
              </a:ext>
            </a:extLst>
          </p:cNvPr>
          <p:cNvSpPr txBox="1"/>
          <p:nvPr/>
        </p:nvSpPr>
        <p:spPr>
          <a:xfrm>
            <a:off x="0" y="304800"/>
            <a:ext cx="9144000" cy="646331"/>
          </a:xfrm>
          <a:prstGeom prst="rect">
            <a:avLst/>
          </a:prstGeom>
          <a:noFill/>
        </p:spPr>
        <p:txBody>
          <a:bodyPr wrap="square">
            <a:spAutoFit/>
          </a:bodyPr>
          <a:lstStyle/>
          <a:p>
            <a:pPr algn="ctr">
              <a:buClr>
                <a:srgbClr val="FFFF00"/>
              </a:buClr>
            </a:pPr>
            <a:r>
              <a:rPr lang="en-US" sz="3600" b="1" dirty="0">
                <a:solidFill>
                  <a:srgbClr val="FFFF00"/>
                </a:solidFill>
              </a:rPr>
              <a:t>Example Mandatory State Contracts</a:t>
            </a:r>
          </a:p>
        </p:txBody>
      </p:sp>
      <p:sp>
        <p:nvSpPr>
          <p:cNvPr id="2" name="TextBox 1">
            <a:extLst>
              <a:ext uri="{FF2B5EF4-FFF2-40B4-BE49-F238E27FC236}">
                <a16:creationId xmlns:a16="http://schemas.microsoft.com/office/drawing/2014/main" id="{898CE8F5-5B21-3A26-6263-3AC2F12DD174}"/>
              </a:ext>
            </a:extLst>
          </p:cNvPr>
          <p:cNvSpPr txBox="1"/>
          <p:nvPr/>
        </p:nvSpPr>
        <p:spPr>
          <a:xfrm>
            <a:off x="419100" y="5294937"/>
            <a:ext cx="8305800" cy="646331"/>
          </a:xfrm>
          <a:prstGeom prst="rect">
            <a:avLst/>
          </a:prstGeom>
          <a:solidFill>
            <a:schemeClr val="bg2">
              <a:lumMod val="60000"/>
              <a:lumOff val="40000"/>
            </a:schemeClr>
          </a:solidFill>
          <a:effectLst>
            <a:outerShdw blurRad="50800" dist="88900" dir="2700000" algn="tl" rotWithShape="0">
              <a:prstClr val="black">
                <a:alpha val="70000"/>
              </a:prstClr>
            </a:outerShdw>
          </a:effectLst>
        </p:spPr>
        <p:txBody>
          <a:bodyPr wrap="square">
            <a:spAutoFit/>
          </a:bodyPr>
          <a:lstStyle/>
          <a:p>
            <a:pPr algn="ctr"/>
            <a:r>
              <a:rPr lang="en-US" sz="1800" b="1" i="1" dirty="0"/>
              <a:t>Please note: </a:t>
            </a:r>
            <a:r>
              <a:rPr lang="en-US" sz="1800" i="1" dirty="0"/>
              <a:t>There are many Mandatory State contracts.  Please check the </a:t>
            </a:r>
            <a:r>
              <a:rPr lang="en-US" sz="1800" i="1" dirty="0" err="1"/>
              <a:t>eVA</a:t>
            </a:r>
            <a:r>
              <a:rPr lang="en-US" sz="1800" i="1" dirty="0"/>
              <a:t> State Contracts list.</a:t>
            </a:r>
          </a:p>
        </p:txBody>
      </p:sp>
    </p:spTree>
    <p:extLst>
      <p:ext uri="{BB962C8B-B14F-4D97-AF65-F5344CB8AC3E}">
        <p14:creationId xmlns:p14="http://schemas.microsoft.com/office/powerpoint/2010/main" val="187122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18D433-C45F-2F4B-CD64-AA1B6B56B0DF}"/>
              </a:ext>
            </a:extLst>
          </p:cNvPr>
          <p:cNvSpPr txBox="1"/>
          <p:nvPr/>
        </p:nvSpPr>
        <p:spPr>
          <a:xfrm>
            <a:off x="0" y="304800"/>
            <a:ext cx="9144000" cy="646331"/>
          </a:xfrm>
          <a:prstGeom prst="rect">
            <a:avLst/>
          </a:prstGeom>
          <a:noFill/>
        </p:spPr>
        <p:txBody>
          <a:bodyPr wrap="square">
            <a:spAutoFit/>
          </a:bodyPr>
          <a:lstStyle/>
          <a:p>
            <a:pPr algn="ctr">
              <a:buClr>
                <a:srgbClr val="FFFF00"/>
              </a:buClr>
            </a:pPr>
            <a:r>
              <a:rPr lang="en-US" sz="3600" b="1" dirty="0">
                <a:solidFill>
                  <a:srgbClr val="FFFF00"/>
                </a:solidFill>
              </a:rPr>
              <a:t>“Optional” State Contracts</a:t>
            </a:r>
          </a:p>
        </p:txBody>
      </p:sp>
      <p:sp>
        <p:nvSpPr>
          <p:cNvPr id="5" name="Rectangle 4">
            <a:extLst>
              <a:ext uri="{FF2B5EF4-FFF2-40B4-BE49-F238E27FC236}">
                <a16:creationId xmlns:a16="http://schemas.microsoft.com/office/drawing/2014/main" id="{681FF5C9-EA2B-981B-9927-637A77D6EF54}"/>
              </a:ext>
            </a:extLst>
          </p:cNvPr>
          <p:cNvSpPr/>
          <p:nvPr/>
        </p:nvSpPr>
        <p:spPr>
          <a:xfrm>
            <a:off x="304800" y="990600"/>
            <a:ext cx="8382000" cy="5257800"/>
          </a:xfrm>
          <a:prstGeom prst="rect">
            <a:avLst/>
          </a:prstGeom>
          <a:solidFill>
            <a:schemeClr val="tx1"/>
          </a:solidFill>
          <a:ln>
            <a:noFill/>
          </a:ln>
          <a:effectLst>
            <a:outerShdw blurRad="50800" dist="88900" dir="2700000" algn="tl" rotWithShape="0">
              <a:schemeClr val="tx1">
                <a:lumMod val="75000"/>
                <a:lumOff val="25000"/>
                <a:alpha val="7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6" name="TextBox 5">
            <a:extLst>
              <a:ext uri="{FF2B5EF4-FFF2-40B4-BE49-F238E27FC236}">
                <a16:creationId xmlns:a16="http://schemas.microsoft.com/office/drawing/2014/main" id="{72BA5F2A-C9AD-E689-0193-1BC866ED73A3}"/>
              </a:ext>
            </a:extLst>
          </p:cNvPr>
          <p:cNvSpPr txBox="1"/>
          <p:nvPr/>
        </p:nvSpPr>
        <p:spPr>
          <a:xfrm>
            <a:off x="304800" y="1143000"/>
            <a:ext cx="8305800" cy="830997"/>
          </a:xfrm>
          <a:prstGeom prst="rect">
            <a:avLst/>
          </a:prstGeom>
          <a:noFill/>
        </p:spPr>
        <p:txBody>
          <a:bodyPr wrap="square">
            <a:spAutoFit/>
          </a:bodyPr>
          <a:lstStyle/>
          <a:p>
            <a:pPr algn="ctr"/>
            <a:r>
              <a:rPr lang="en-US" sz="2400" b="1" dirty="0">
                <a:solidFill>
                  <a:srgbClr val="00B0F0"/>
                </a:solidFill>
              </a:rPr>
              <a:t>“</a:t>
            </a:r>
            <a:r>
              <a:rPr lang="en-US" sz="2400" b="1" u="sng" dirty="0">
                <a:solidFill>
                  <a:srgbClr val="00B0F0"/>
                </a:solidFill>
              </a:rPr>
              <a:t>Optional” State </a:t>
            </a:r>
            <a:r>
              <a:rPr lang="en-US" sz="2400" u="sng" dirty="0">
                <a:solidFill>
                  <a:srgbClr val="00B0F0"/>
                </a:solidFill>
              </a:rPr>
              <a:t>Contracts</a:t>
            </a:r>
            <a:r>
              <a:rPr lang="en-US" sz="2400" b="1" dirty="0">
                <a:solidFill>
                  <a:srgbClr val="00B0F0"/>
                </a:solidFill>
              </a:rPr>
              <a:t> </a:t>
            </a:r>
            <a:r>
              <a:rPr lang="en-US" sz="2400" dirty="0">
                <a:solidFill>
                  <a:schemeClr val="bg1"/>
                </a:solidFill>
              </a:rPr>
              <a:t>are “strongly encouraged” by the Commonwealth of Virginia – YOU must justify not using.</a:t>
            </a:r>
            <a:endParaRPr lang="en-US" sz="2400" b="1" u="sng" dirty="0">
              <a:solidFill>
                <a:schemeClr val="bg1"/>
              </a:solidFill>
            </a:endParaRPr>
          </a:p>
        </p:txBody>
      </p:sp>
      <p:sp>
        <p:nvSpPr>
          <p:cNvPr id="7" name="TextBox 6">
            <a:extLst>
              <a:ext uri="{FF2B5EF4-FFF2-40B4-BE49-F238E27FC236}">
                <a16:creationId xmlns:a16="http://schemas.microsoft.com/office/drawing/2014/main" id="{91D2B496-2B53-633A-6B7C-CA78EA4858B7}"/>
              </a:ext>
            </a:extLst>
          </p:cNvPr>
          <p:cNvSpPr txBox="1"/>
          <p:nvPr/>
        </p:nvSpPr>
        <p:spPr>
          <a:xfrm>
            <a:off x="533400" y="2365802"/>
            <a:ext cx="8077200" cy="830997"/>
          </a:xfrm>
          <a:prstGeom prst="rect">
            <a:avLst/>
          </a:prstGeom>
          <a:noFill/>
        </p:spPr>
        <p:txBody>
          <a:bodyPr wrap="square">
            <a:spAutoFit/>
          </a:bodyPr>
          <a:lstStyle/>
          <a:p>
            <a:pPr algn="ctr"/>
            <a:r>
              <a:rPr lang="en-US" sz="2400" b="1" u="sng" dirty="0">
                <a:solidFill>
                  <a:srgbClr val="00B0F0"/>
                </a:solidFill>
              </a:rPr>
              <a:t>Challenge</a:t>
            </a:r>
            <a:r>
              <a:rPr lang="en-US" sz="2400" dirty="0">
                <a:solidFill>
                  <a:schemeClr val="bg1"/>
                </a:solidFill>
              </a:rPr>
              <a:t>: “Optional State Contracts” MUST be considered first, before alternative options.</a:t>
            </a:r>
          </a:p>
        </p:txBody>
      </p:sp>
      <p:sp>
        <p:nvSpPr>
          <p:cNvPr id="8" name="TextBox 7">
            <a:extLst>
              <a:ext uri="{FF2B5EF4-FFF2-40B4-BE49-F238E27FC236}">
                <a16:creationId xmlns:a16="http://schemas.microsoft.com/office/drawing/2014/main" id="{1B34C2FE-0EB8-06A4-761A-A230A8DE757E}"/>
              </a:ext>
            </a:extLst>
          </p:cNvPr>
          <p:cNvSpPr txBox="1"/>
          <p:nvPr/>
        </p:nvSpPr>
        <p:spPr>
          <a:xfrm>
            <a:off x="512164" y="3518656"/>
            <a:ext cx="8077200" cy="1200329"/>
          </a:xfrm>
          <a:prstGeom prst="rect">
            <a:avLst/>
          </a:prstGeom>
          <a:noFill/>
        </p:spPr>
        <p:txBody>
          <a:bodyPr wrap="square">
            <a:spAutoFit/>
          </a:bodyPr>
          <a:lstStyle/>
          <a:p>
            <a:pPr algn="ctr"/>
            <a:r>
              <a:rPr lang="en-US" sz="2400" b="1" u="sng" dirty="0">
                <a:solidFill>
                  <a:srgbClr val="00B0F0"/>
                </a:solidFill>
              </a:rPr>
              <a:t>Justification</a:t>
            </a:r>
            <a:r>
              <a:rPr lang="en-US" sz="2400" dirty="0">
                <a:solidFill>
                  <a:schemeClr val="bg1"/>
                </a:solidFill>
              </a:rPr>
              <a:t>: A written justification MUST be included if you need to select an alternative option.  Submit with your Log and keep the justification on file.</a:t>
            </a:r>
          </a:p>
        </p:txBody>
      </p:sp>
      <p:cxnSp>
        <p:nvCxnSpPr>
          <p:cNvPr id="9" name="Straight Connector 8">
            <a:extLst>
              <a:ext uri="{FF2B5EF4-FFF2-40B4-BE49-F238E27FC236}">
                <a16:creationId xmlns:a16="http://schemas.microsoft.com/office/drawing/2014/main" id="{EA578CDB-EAD9-60A3-5160-05DCCAC75241}"/>
              </a:ext>
            </a:extLst>
          </p:cNvPr>
          <p:cNvCxnSpPr/>
          <p:nvPr/>
        </p:nvCxnSpPr>
        <p:spPr bwMode="gray">
          <a:xfrm>
            <a:off x="304800" y="2133600"/>
            <a:ext cx="8382000" cy="0"/>
          </a:xfrm>
          <a:prstGeom prst="line">
            <a:avLst/>
          </a:prstGeom>
          <a:noFill/>
          <a:ln w="12700">
            <a:solidFill>
              <a:schemeClr val="bg1">
                <a:lumMod val="75000"/>
              </a:schemeClr>
            </a:solidFill>
            <a:round/>
            <a:headEnd type="none" w="lg" len="lg"/>
            <a:tailEnd type="none" w="lg" len="lg"/>
          </a:ln>
          <a:effectLst/>
        </p:spPr>
      </p:cxnSp>
      <p:cxnSp>
        <p:nvCxnSpPr>
          <p:cNvPr id="10" name="Straight Connector 9">
            <a:extLst>
              <a:ext uri="{FF2B5EF4-FFF2-40B4-BE49-F238E27FC236}">
                <a16:creationId xmlns:a16="http://schemas.microsoft.com/office/drawing/2014/main" id="{1D42C784-B10E-4E81-B83A-196D0A6D18CA}"/>
              </a:ext>
            </a:extLst>
          </p:cNvPr>
          <p:cNvCxnSpPr/>
          <p:nvPr/>
        </p:nvCxnSpPr>
        <p:spPr bwMode="gray">
          <a:xfrm>
            <a:off x="304800" y="3276600"/>
            <a:ext cx="8382000" cy="0"/>
          </a:xfrm>
          <a:prstGeom prst="line">
            <a:avLst/>
          </a:prstGeom>
          <a:noFill/>
          <a:ln w="12700">
            <a:solidFill>
              <a:schemeClr val="bg1">
                <a:lumMod val="75000"/>
              </a:schemeClr>
            </a:solidFill>
            <a:round/>
            <a:headEnd type="none" w="lg" len="lg"/>
            <a:tailEnd type="none" w="lg" len="lg"/>
          </a:ln>
          <a:effectLst/>
        </p:spPr>
      </p:cxnSp>
      <p:cxnSp>
        <p:nvCxnSpPr>
          <p:cNvPr id="11" name="Straight Connector 10">
            <a:extLst>
              <a:ext uri="{FF2B5EF4-FFF2-40B4-BE49-F238E27FC236}">
                <a16:creationId xmlns:a16="http://schemas.microsoft.com/office/drawing/2014/main" id="{9AE9B1B8-AAE5-AA2C-83DB-CE2275DCEC94}"/>
              </a:ext>
            </a:extLst>
          </p:cNvPr>
          <p:cNvCxnSpPr/>
          <p:nvPr/>
        </p:nvCxnSpPr>
        <p:spPr bwMode="gray">
          <a:xfrm>
            <a:off x="304800" y="4874874"/>
            <a:ext cx="8382000" cy="0"/>
          </a:xfrm>
          <a:prstGeom prst="line">
            <a:avLst/>
          </a:prstGeom>
          <a:noFill/>
          <a:ln w="12700">
            <a:solidFill>
              <a:schemeClr val="bg1">
                <a:lumMod val="75000"/>
              </a:schemeClr>
            </a:solidFill>
            <a:round/>
            <a:headEnd type="none" w="lg" len="lg"/>
            <a:tailEnd type="none" w="lg" len="lg"/>
          </a:ln>
          <a:effectLst/>
        </p:spPr>
      </p:cxnSp>
      <p:sp>
        <p:nvSpPr>
          <p:cNvPr id="12" name="TextBox 11">
            <a:extLst>
              <a:ext uri="{FF2B5EF4-FFF2-40B4-BE49-F238E27FC236}">
                <a16:creationId xmlns:a16="http://schemas.microsoft.com/office/drawing/2014/main" id="{82EEA8A9-EC12-E886-BEF9-6CC2A30AC28E}"/>
              </a:ext>
            </a:extLst>
          </p:cNvPr>
          <p:cNvSpPr txBox="1"/>
          <p:nvPr/>
        </p:nvSpPr>
        <p:spPr>
          <a:xfrm>
            <a:off x="381000" y="4971871"/>
            <a:ext cx="8077200" cy="830997"/>
          </a:xfrm>
          <a:prstGeom prst="rect">
            <a:avLst/>
          </a:prstGeom>
          <a:noFill/>
        </p:spPr>
        <p:txBody>
          <a:bodyPr wrap="square">
            <a:spAutoFit/>
          </a:bodyPr>
          <a:lstStyle/>
          <a:p>
            <a:pPr algn="ctr"/>
            <a:r>
              <a:rPr lang="en-US" sz="2400" b="1" u="sng" dirty="0">
                <a:solidFill>
                  <a:srgbClr val="00B0F0"/>
                </a:solidFill>
              </a:rPr>
              <a:t>Summary</a:t>
            </a:r>
            <a:r>
              <a:rPr lang="en-US" sz="2400" dirty="0">
                <a:solidFill>
                  <a:schemeClr val="bg1"/>
                </a:solidFill>
              </a:rPr>
              <a:t>: Optional State Contracts can be bypassed IF a written justification is included with the procurement.</a:t>
            </a:r>
          </a:p>
        </p:txBody>
      </p:sp>
    </p:spTree>
    <p:extLst>
      <p:ext uri="{BB962C8B-B14F-4D97-AF65-F5344CB8AC3E}">
        <p14:creationId xmlns:p14="http://schemas.microsoft.com/office/powerpoint/2010/main" val="201448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6C45BDDA-2452-4D4B-A286-C26142AF3E33}"/>
              </a:ext>
            </a:extLst>
          </p:cNvPr>
          <p:cNvGraphicFramePr>
            <a:graphicFrameLocks noGrp="1"/>
          </p:cNvGraphicFramePr>
          <p:nvPr>
            <p:extLst>
              <p:ext uri="{D42A27DB-BD31-4B8C-83A1-F6EECF244321}">
                <p14:modId xmlns:p14="http://schemas.microsoft.com/office/powerpoint/2010/main" val="342161156"/>
              </p:ext>
            </p:extLst>
          </p:nvPr>
        </p:nvGraphicFramePr>
        <p:xfrm>
          <a:off x="419100" y="1032614"/>
          <a:ext cx="8305800" cy="3815080"/>
        </p:xfrm>
        <a:graphic>
          <a:graphicData uri="http://schemas.openxmlformats.org/drawingml/2006/table">
            <a:tbl>
              <a:tblPr firstRow="1" bandRow="1">
                <a:tableStyleId>{5C22544A-7EE6-4342-B048-85BDC9FD1C3A}</a:tableStyleId>
              </a:tblPr>
              <a:tblGrid>
                <a:gridCol w="3657547">
                  <a:extLst>
                    <a:ext uri="{9D8B030D-6E8A-4147-A177-3AD203B41FA5}">
                      <a16:colId xmlns:a16="http://schemas.microsoft.com/office/drawing/2014/main" val="3818232785"/>
                    </a:ext>
                  </a:extLst>
                </a:gridCol>
                <a:gridCol w="4648253">
                  <a:extLst>
                    <a:ext uri="{9D8B030D-6E8A-4147-A177-3AD203B41FA5}">
                      <a16:colId xmlns:a16="http://schemas.microsoft.com/office/drawing/2014/main" val="272407638"/>
                    </a:ext>
                  </a:extLst>
                </a:gridCol>
              </a:tblGrid>
              <a:tr h="370840">
                <a:tc>
                  <a:txBody>
                    <a:bodyPr/>
                    <a:lstStyle/>
                    <a:p>
                      <a:r>
                        <a:rPr lang="en-US" sz="1600" dirty="0"/>
                        <a:t>Optional Contract Goods and Services</a:t>
                      </a:r>
                    </a:p>
                  </a:txBody>
                  <a:tcPr/>
                </a:tc>
                <a:tc>
                  <a:txBody>
                    <a:bodyPr/>
                    <a:lstStyle/>
                    <a:p>
                      <a:r>
                        <a:rPr lang="en-US" sz="1600" dirty="0"/>
                        <a:t>General Description</a:t>
                      </a:r>
                    </a:p>
                  </a:txBody>
                  <a:tcPr/>
                </a:tc>
                <a:extLst>
                  <a:ext uri="{0D108BD9-81ED-4DB2-BD59-A6C34878D82A}">
                    <a16:rowId xmlns:a16="http://schemas.microsoft.com/office/drawing/2014/main" val="3218638409"/>
                  </a:ext>
                </a:extLst>
              </a:tr>
              <a:tr h="370840">
                <a:tc>
                  <a:txBody>
                    <a:bodyPr/>
                    <a:lstStyle/>
                    <a:p>
                      <a:r>
                        <a:rPr lang="en-US" sz="1800" b="1" dirty="0"/>
                        <a:t>Office Supplies</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Vendors by territory</a:t>
                      </a:r>
                    </a:p>
                  </a:txBody>
                  <a:tcPr/>
                </a:tc>
                <a:extLst>
                  <a:ext uri="{0D108BD9-81ED-4DB2-BD59-A6C34878D82A}">
                    <a16:rowId xmlns:a16="http://schemas.microsoft.com/office/drawing/2014/main" val="3598050714"/>
                  </a:ext>
                </a:extLst>
              </a:tr>
              <a:tr h="370840">
                <a:tc>
                  <a:txBody>
                    <a:bodyPr/>
                    <a:lstStyle/>
                    <a:p>
                      <a:r>
                        <a:rPr lang="en-US" sz="1800" b="1" dirty="0"/>
                        <a:t>Clothing &amp; Footwear </a:t>
                      </a:r>
                    </a:p>
                  </a:txBody>
                  <a:tcPr anchor="ctr"/>
                </a:tc>
                <a:tc>
                  <a:txBody>
                    <a:bodyPr/>
                    <a:lstStyle/>
                    <a:p>
                      <a:r>
                        <a:rPr lang="en-US" sz="1600" dirty="0"/>
                        <a:t>Multiple vendors</a:t>
                      </a:r>
                    </a:p>
                  </a:txBody>
                  <a:tcPr/>
                </a:tc>
                <a:extLst>
                  <a:ext uri="{0D108BD9-81ED-4DB2-BD59-A6C34878D82A}">
                    <a16:rowId xmlns:a16="http://schemas.microsoft.com/office/drawing/2014/main" val="2152985950"/>
                  </a:ext>
                </a:extLst>
              </a:tr>
              <a:tr h="370840">
                <a:tc>
                  <a:txBody>
                    <a:bodyPr/>
                    <a:lstStyle/>
                    <a:p>
                      <a:r>
                        <a:rPr lang="en-US" sz="1800" b="1" dirty="0"/>
                        <a:t>Document Shredding </a:t>
                      </a:r>
                    </a:p>
                  </a:txBody>
                  <a:tcPr anchor="ctr"/>
                </a:tc>
                <a:tc>
                  <a:txBody>
                    <a:bodyPr/>
                    <a:lstStyle/>
                    <a:p>
                      <a:r>
                        <a:rPr lang="en-US" sz="1600" dirty="0"/>
                        <a:t>Iron Mountain, Commonwealth Doc Management</a:t>
                      </a:r>
                    </a:p>
                  </a:txBody>
                  <a:tcPr/>
                </a:tc>
                <a:extLst>
                  <a:ext uri="{0D108BD9-81ED-4DB2-BD59-A6C34878D82A}">
                    <a16:rowId xmlns:a16="http://schemas.microsoft.com/office/drawing/2014/main" val="3883329631"/>
                  </a:ext>
                </a:extLst>
              </a:tr>
              <a:tr h="370840">
                <a:tc>
                  <a:txBody>
                    <a:bodyPr/>
                    <a:lstStyle/>
                    <a:p>
                      <a:r>
                        <a:rPr lang="en-US" sz="1800" b="1" dirty="0"/>
                        <a:t>Graduation Photography </a:t>
                      </a:r>
                    </a:p>
                  </a:txBody>
                  <a:tcPr anchor="ctr"/>
                </a:tc>
                <a:tc>
                  <a:txBody>
                    <a:bodyPr/>
                    <a:lstStyle/>
                    <a:p>
                      <a:r>
                        <a:rPr lang="en-US" sz="1600" dirty="0"/>
                        <a:t>Photo Specialties Inc.</a:t>
                      </a:r>
                    </a:p>
                  </a:txBody>
                  <a:tcPr/>
                </a:tc>
                <a:extLst>
                  <a:ext uri="{0D108BD9-81ED-4DB2-BD59-A6C34878D82A}">
                    <a16:rowId xmlns:a16="http://schemas.microsoft.com/office/drawing/2014/main" val="507230660"/>
                  </a:ext>
                </a:extLst>
              </a:tr>
              <a:tr h="370840">
                <a:tc>
                  <a:txBody>
                    <a:bodyPr/>
                    <a:lstStyle/>
                    <a:p>
                      <a:r>
                        <a:rPr lang="en-US" sz="1800" b="1" dirty="0"/>
                        <a:t>Automotive parts </a:t>
                      </a:r>
                    </a:p>
                  </a:txBody>
                  <a:tcPr anchor="ctr"/>
                </a:tc>
                <a:tc>
                  <a:txBody>
                    <a:bodyPr/>
                    <a:lstStyle/>
                    <a:p>
                      <a:r>
                        <a:rPr lang="en-US" sz="1600" dirty="0"/>
                        <a:t>NAPA, Parts Authority LLC, AutoZone Parts Inc</a:t>
                      </a:r>
                    </a:p>
                  </a:txBody>
                  <a:tcPr/>
                </a:tc>
                <a:extLst>
                  <a:ext uri="{0D108BD9-81ED-4DB2-BD59-A6C34878D82A}">
                    <a16:rowId xmlns:a16="http://schemas.microsoft.com/office/drawing/2014/main" val="3936049844"/>
                  </a:ext>
                </a:extLst>
              </a:tr>
              <a:tr h="370840">
                <a:tc>
                  <a:txBody>
                    <a:bodyPr/>
                    <a:lstStyle/>
                    <a:p>
                      <a:r>
                        <a:rPr lang="en-US" sz="1800" b="1" dirty="0"/>
                        <a:t>Science Laboratory Supplies and equipment </a:t>
                      </a:r>
                    </a:p>
                  </a:txBody>
                  <a:tcPr anchor="ctr"/>
                </a:tc>
                <a:tc>
                  <a:txBody>
                    <a:bodyPr/>
                    <a:lstStyle/>
                    <a:p>
                      <a:r>
                        <a:rPr lang="en-US" sz="1600" dirty="0"/>
                        <a:t>Multiple vendors</a:t>
                      </a:r>
                    </a:p>
                    <a:p>
                      <a:endParaRPr lang="en-US" sz="1600" dirty="0"/>
                    </a:p>
                  </a:txBody>
                  <a:tcPr/>
                </a:tc>
                <a:extLst>
                  <a:ext uri="{0D108BD9-81ED-4DB2-BD59-A6C34878D82A}">
                    <a16:rowId xmlns:a16="http://schemas.microsoft.com/office/drawing/2014/main" val="868062851"/>
                  </a:ext>
                </a:extLst>
              </a:tr>
              <a:tr h="370840">
                <a:tc>
                  <a:txBody>
                    <a:bodyPr/>
                    <a:lstStyle/>
                    <a:p>
                      <a:r>
                        <a:rPr lang="en-US" sz="1800" b="1" dirty="0"/>
                        <a:t>Medical Supplies </a:t>
                      </a:r>
                    </a:p>
                  </a:txBody>
                  <a:tcPr anchor="ctr"/>
                </a:tc>
                <a:tc>
                  <a:txBody>
                    <a:bodyPr/>
                    <a:lstStyle/>
                    <a:p>
                      <a:endParaRPr lang="en-US" sz="1600" dirty="0"/>
                    </a:p>
                  </a:txBody>
                  <a:tcPr/>
                </a:tc>
                <a:extLst>
                  <a:ext uri="{0D108BD9-81ED-4DB2-BD59-A6C34878D82A}">
                    <a16:rowId xmlns:a16="http://schemas.microsoft.com/office/drawing/2014/main" val="417708072"/>
                  </a:ext>
                </a:extLst>
              </a:tr>
              <a:tr h="370840">
                <a:tc>
                  <a:txBody>
                    <a:bodyPr/>
                    <a:lstStyle/>
                    <a:p>
                      <a:r>
                        <a:rPr lang="en-US" sz="1800" b="1" dirty="0"/>
                        <a:t>ETC</a:t>
                      </a:r>
                    </a:p>
                  </a:txBody>
                  <a:tcPr anchor="ctr"/>
                </a:tc>
                <a:tc>
                  <a:txBody>
                    <a:bodyPr/>
                    <a:lstStyle/>
                    <a:p>
                      <a:endParaRPr lang="en-US" sz="1600" dirty="0"/>
                    </a:p>
                  </a:txBody>
                  <a:tcPr/>
                </a:tc>
                <a:extLst>
                  <a:ext uri="{0D108BD9-81ED-4DB2-BD59-A6C34878D82A}">
                    <a16:rowId xmlns:a16="http://schemas.microsoft.com/office/drawing/2014/main" val="3121237548"/>
                  </a:ext>
                </a:extLst>
              </a:tr>
            </a:tbl>
          </a:graphicData>
        </a:graphic>
      </p:graphicFrame>
      <p:sp>
        <p:nvSpPr>
          <p:cNvPr id="4" name="TextBox 3">
            <a:extLst>
              <a:ext uri="{FF2B5EF4-FFF2-40B4-BE49-F238E27FC236}">
                <a16:creationId xmlns:a16="http://schemas.microsoft.com/office/drawing/2014/main" id="{60A5BE81-C3DD-96C0-56BE-5C6CAE8DF0D8}"/>
              </a:ext>
            </a:extLst>
          </p:cNvPr>
          <p:cNvSpPr txBox="1"/>
          <p:nvPr/>
        </p:nvSpPr>
        <p:spPr>
          <a:xfrm>
            <a:off x="0" y="304800"/>
            <a:ext cx="9144000" cy="646331"/>
          </a:xfrm>
          <a:prstGeom prst="rect">
            <a:avLst/>
          </a:prstGeom>
          <a:noFill/>
        </p:spPr>
        <p:txBody>
          <a:bodyPr wrap="square">
            <a:spAutoFit/>
          </a:bodyPr>
          <a:lstStyle/>
          <a:p>
            <a:pPr algn="ctr">
              <a:buClr>
                <a:srgbClr val="FFFF00"/>
              </a:buClr>
            </a:pPr>
            <a:r>
              <a:rPr lang="en-US" sz="3600" b="1" dirty="0">
                <a:solidFill>
                  <a:srgbClr val="FFFF00"/>
                </a:solidFill>
              </a:rPr>
              <a:t>“Optional” State Contracts</a:t>
            </a:r>
          </a:p>
        </p:txBody>
      </p:sp>
      <p:sp>
        <p:nvSpPr>
          <p:cNvPr id="2" name="TextBox 1">
            <a:extLst>
              <a:ext uri="{FF2B5EF4-FFF2-40B4-BE49-F238E27FC236}">
                <a16:creationId xmlns:a16="http://schemas.microsoft.com/office/drawing/2014/main" id="{898CE8F5-5B21-3A26-6263-3AC2F12DD174}"/>
              </a:ext>
            </a:extLst>
          </p:cNvPr>
          <p:cNvSpPr txBox="1"/>
          <p:nvPr/>
        </p:nvSpPr>
        <p:spPr>
          <a:xfrm>
            <a:off x="419100" y="5221069"/>
            <a:ext cx="8305800" cy="646331"/>
          </a:xfrm>
          <a:prstGeom prst="rect">
            <a:avLst/>
          </a:prstGeom>
          <a:solidFill>
            <a:schemeClr val="bg2">
              <a:lumMod val="60000"/>
              <a:lumOff val="40000"/>
            </a:schemeClr>
          </a:solidFill>
          <a:effectLst>
            <a:outerShdw blurRad="50800" dist="88900" dir="2700000" algn="tl" rotWithShape="0">
              <a:prstClr val="black">
                <a:alpha val="70000"/>
              </a:prstClr>
            </a:outerShdw>
          </a:effectLst>
        </p:spPr>
        <p:txBody>
          <a:bodyPr wrap="square">
            <a:spAutoFit/>
          </a:bodyPr>
          <a:lstStyle/>
          <a:p>
            <a:pPr algn="ctr"/>
            <a:r>
              <a:rPr lang="en-US" sz="1800" b="1" i="1" dirty="0"/>
              <a:t>Please note: </a:t>
            </a:r>
            <a:r>
              <a:rPr lang="en-US" sz="1800" i="1" dirty="0"/>
              <a:t>There are many “Optional” state contracts.  Please check the </a:t>
            </a:r>
            <a:r>
              <a:rPr lang="en-US" sz="1800" i="1" dirty="0" err="1"/>
              <a:t>eVA</a:t>
            </a:r>
            <a:r>
              <a:rPr lang="en-US" sz="1800" i="1" dirty="0"/>
              <a:t> State Contracts list.</a:t>
            </a:r>
          </a:p>
        </p:txBody>
      </p:sp>
    </p:spTree>
    <p:extLst>
      <p:ext uri="{BB962C8B-B14F-4D97-AF65-F5344CB8AC3E}">
        <p14:creationId xmlns:p14="http://schemas.microsoft.com/office/powerpoint/2010/main" val="235143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2D212F-9A8F-A234-B776-BE1C8ADD3AB5}"/>
              </a:ext>
            </a:extLst>
          </p:cNvPr>
          <p:cNvSpPr/>
          <p:nvPr/>
        </p:nvSpPr>
        <p:spPr>
          <a:xfrm>
            <a:off x="0" y="1070801"/>
            <a:ext cx="9144000" cy="4932444"/>
          </a:xfrm>
          <a:prstGeom prst="rect">
            <a:avLst/>
          </a:prstGeom>
          <a:solidFill>
            <a:srgbClr val="1D536F"/>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6" name="TextBox 5">
            <a:extLst>
              <a:ext uri="{FF2B5EF4-FFF2-40B4-BE49-F238E27FC236}">
                <a16:creationId xmlns:a16="http://schemas.microsoft.com/office/drawing/2014/main" id="{110B1368-8B60-6FE0-B4B2-7ABB832CD7CC}"/>
              </a:ext>
            </a:extLst>
          </p:cNvPr>
          <p:cNvSpPr txBox="1"/>
          <p:nvPr/>
        </p:nvSpPr>
        <p:spPr>
          <a:xfrm>
            <a:off x="0" y="304800"/>
            <a:ext cx="9144000" cy="646331"/>
          </a:xfrm>
          <a:prstGeom prst="rect">
            <a:avLst/>
          </a:prstGeom>
          <a:noFill/>
        </p:spPr>
        <p:txBody>
          <a:bodyPr wrap="square">
            <a:spAutoFit/>
          </a:bodyPr>
          <a:lstStyle/>
          <a:p>
            <a:pPr algn="ctr">
              <a:buClr>
                <a:srgbClr val="FFFF00"/>
              </a:buClr>
            </a:pPr>
            <a:r>
              <a:rPr lang="en-US" sz="3600" b="1" dirty="0">
                <a:solidFill>
                  <a:srgbClr val="FFFF00"/>
                </a:solidFill>
              </a:rPr>
              <a:t>Warning</a:t>
            </a:r>
          </a:p>
        </p:txBody>
      </p:sp>
      <p:pic>
        <p:nvPicPr>
          <p:cNvPr id="8" name="Picture 7" descr="A yellow triangle with a exclamation mark">
            <a:extLst>
              <a:ext uri="{FF2B5EF4-FFF2-40B4-BE49-F238E27FC236}">
                <a16:creationId xmlns:a16="http://schemas.microsoft.com/office/drawing/2014/main" id="{281D04A0-036A-9D3B-0B60-818E3AB81F0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62600" y="304799"/>
            <a:ext cx="670565" cy="646331"/>
          </a:xfrm>
          <a:prstGeom prst="rect">
            <a:avLst/>
          </a:prstGeom>
        </p:spPr>
      </p:pic>
      <p:sp>
        <p:nvSpPr>
          <p:cNvPr id="10" name="Isosceles Triangle 9">
            <a:extLst>
              <a:ext uri="{FF2B5EF4-FFF2-40B4-BE49-F238E27FC236}">
                <a16:creationId xmlns:a16="http://schemas.microsoft.com/office/drawing/2014/main" id="{7669401F-CB40-D87C-E65D-9829EE260D51}"/>
              </a:ext>
            </a:extLst>
          </p:cNvPr>
          <p:cNvSpPr/>
          <p:nvPr/>
        </p:nvSpPr>
        <p:spPr>
          <a:xfrm>
            <a:off x="478971" y="2971800"/>
            <a:ext cx="1805155" cy="3031445"/>
          </a:xfrm>
          <a:custGeom>
            <a:avLst/>
            <a:gdLst>
              <a:gd name="connsiteX0" fmla="*/ 0 w 1781014"/>
              <a:gd name="connsiteY0" fmla="*/ 3031445 h 3031445"/>
              <a:gd name="connsiteX1" fmla="*/ 890507 w 1781014"/>
              <a:gd name="connsiteY1" fmla="*/ 0 h 3031445"/>
              <a:gd name="connsiteX2" fmla="*/ 1781014 w 1781014"/>
              <a:gd name="connsiteY2" fmla="*/ 3031445 h 3031445"/>
              <a:gd name="connsiteX3" fmla="*/ 0 w 1781014"/>
              <a:gd name="connsiteY3" fmla="*/ 3031445 h 3031445"/>
              <a:gd name="connsiteX0" fmla="*/ 0 w 1794021"/>
              <a:gd name="connsiteY0" fmla="*/ 2955245 h 2955245"/>
              <a:gd name="connsiteX1" fmla="*/ 1794021 w 1794021"/>
              <a:gd name="connsiteY1" fmla="*/ 0 h 2955245"/>
              <a:gd name="connsiteX2" fmla="*/ 1781014 w 1794021"/>
              <a:gd name="connsiteY2" fmla="*/ 2955245 h 2955245"/>
              <a:gd name="connsiteX3" fmla="*/ 0 w 1794021"/>
              <a:gd name="connsiteY3" fmla="*/ 2955245 h 2955245"/>
              <a:gd name="connsiteX0" fmla="*/ 0 w 1772250"/>
              <a:gd name="connsiteY0" fmla="*/ 10659 h 2955245"/>
              <a:gd name="connsiteX1" fmla="*/ 1772250 w 1772250"/>
              <a:gd name="connsiteY1" fmla="*/ 0 h 2955245"/>
              <a:gd name="connsiteX2" fmla="*/ 1759243 w 1772250"/>
              <a:gd name="connsiteY2" fmla="*/ 2955245 h 2955245"/>
              <a:gd name="connsiteX3" fmla="*/ 0 w 1772250"/>
              <a:gd name="connsiteY3" fmla="*/ 10659 h 2955245"/>
            </a:gdLst>
            <a:ahLst/>
            <a:cxnLst>
              <a:cxn ang="0">
                <a:pos x="connsiteX0" y="connsiteY0"/>
              </a:cxn>
              <a:cxn ang="0">
                <a:pos x="connsiteX1" y="connsiteY1"/>
              </a:cxn>
              <a:cxn ang="0">
                <a:pos x="connsiteX2" y="connsiteY2"/>
              </a:cxn>
              <a:cxn ang="0">
                <a:pos x="connsiteX3" y="connsiteY3"/>
              </a:cxn>
            </a:cxnLst>
            <a:rect l="l" t="t" r="r" b="b"/>
            <a:pathLst>
              <a:path w="1772250" h="2955245">
                <a:moveTo>
                  <a:pt x="0" y="10659"/>
                </a:moveTo>
                <a:lnTo>
                  <a:pt x="1772250" y="0"/>
                </a:lnTo>
                <a:cubicBezTo>
                  <a:pt x="1767914" y="985082"/>
                  <a:pt x="1763579" y="1970163"/>
                  <a:pt x="1759243" y="2955245"/>
                </a:cubicBezTo>
                <a:lnTo>
                  <a:pt x="0" y="10659"/>
                </a:lnTo>
                <a:close/>
              </a:path>
            </a:pathLst>
          </a:custGeom>
          <a:gradFill flip="none" rotWithShape="1">
            <a:gsLst>
              <a:gs pos="0">
                <a:schemeClr val="tx1"/>
              </a:gs>
              <a:gs pos="74000">
                <a:schemeClr val="tx1">
                  <a:lumMod val="65000"/>
                  <a:lumOff val="35000"/>
                </a:schemeClr>
              </a:gs>
              <a:gs pos="100000">
                <a:schemeClr val="tx1">
                  <a:lumMod val="50000"/>
                  <a:lumOff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11" name="Isosceles Triangle 9">
            <a:extLst>
              <a:ext uri="{FF2B5EF4-FFF2-40B4-BE49-F238E27FC236}">
                <a16:creationId xmlns:a16="http://schemas.microsoft.com/office/drawing/2014/main" id="{8A0DDAA3-6B22-BCE1-B23F-B81914818C65}"/>
              </a:ext>
            </a:extLst>
          </p:cNvPr>
          <p:cNvSpPr/>
          <p:nvPr/>
        </p:nvSpPr>
        <p:spPr>
          <a:xfrm flipH="1">
            <a:off x="6872513" y="2971800"/>
            <a:ext cx="1805155" cy="3031445"/>
          </a:xfrm>
          <a:custGeom>
            <a:avLst/>
            <a:gdLst>
              <a:gd name="connsiteX0" fmla="*/ 0 w 1781014"/>
              <a:gd name="connsiteY0" fmla="*/ 3031445 h 3031445"/>
              <a:gd name="connsiteX1" fmla="*/ 890507 w 1781014"/>
              <a:gd name="connsiteY1" fmla="*/ 0 h 3031445"/>
              <a:gd name="connsiteX2" fmla="*/ 1781014 w 1781014"/>
              <a:gd name="connsiteY2" fmla="*/ 3031445 h 3031445"/>
              <a:gd name="connsiteX3" fmla="*/ 0 w 1781014"/>
              <a:gd name="connsiteY3" fmla="*/ 3031445 h 3031445"/>
              <a:gd name="connsiteX0" fmla="*/ 0 w 1794021"/>
              <a:gd name="connsiteY0" fmla="*/ 2955245 h 2955245"/>
              <a:gd name="connsiteX1" fmla="*/ 1794021 w 1794021"/>
              <a:gd name="connsiteY1" fmla="*/ 0 h 2955245"/>
              <a:gd name="connsiteX2" fmla="*/ 1781014 w 1794021"/>
              <a:gd name="connsiteY2" fmla="*/ 2955245 h 2955245"/>
              <a:gd name="connsiteX3" fmla="*/ 0 w 1794021"/>
              <a:gd name="connsiteY3" fmla="*/ 2955245 h 2955245"/>
              <a:gd name="connsiteX0" fmla="*/ 0 w 1772250"/>
              <a:gd name="connsiteY0" fmla="*/ 10659 h 2955245"/>
              <a:gd name="connsiteX1" fmla="*/ 1772250 w 1772250"/>
              <a:gd name="connsiteY1" fmla="*/ 0 h 2955245"/>
              <a:gd name="connsiteX2" fmla="*/ 1759243 w 1772250"/>
              <a:gd name="connsiteY2" fmla="*/ 2955245 h 2955245"/>
              <a:gd name="connsiteX3" fmla="*/ 0 w 1772250"/>
              <a:gd name="connsiteY3" fmla="*/ 10659 h 2955245"/>
            </a:gdLst>
            <a:ahLst/>
            <a:cxnLst>
              <a:cxn ang="0">
                <a:pos x="connsiteX0" y="connsiteY0"/>
              </a:cxn>
              <a:cxn ang="0">
                <a:pos x="connsiteX1" y="connsiteY1"/>
              </a:cxn>
              <a:cxn ang="0">
                <a:pos x="connsiteX2" y="connsiteY2"/>
              </a:cxn>
              <a:cxn ang="0">
                <a:pos x="connsiteX3" y="connsiteY3"/>
              </a:cxn>
            </a:cxnLst>
            <a:rect l="l" t="t" r="r" b="b"/>
            <a:pathLst>
              <a:path w="1772250" h="2955245">
                <a:moveTo>
                  <a:pt x="0" y="10659"/>
                </a:moveTo>
                <a:lnTo>
                  <a:pt x="1772250" y="0"/>
                </a:lnTo>
                <a:cubicBezTo>
                  <a:pt x="1767914" y="985082"/>
                  <a:pt x="1763579" y="1970163"/>
                  <a:pt x="1759243" y="2955245"/>
                </a:cubicBezTo>
                <a:lnTo>
                  <a:pt x="0" y="10659"/>
                </a:lnTo>
                <a:close/>
              </a:path>
            </a:pathLst>
          </a:custGeom>
          <a:gradFill flip="none" rotWithShape="1">
            <a:gsLst>
              <a:gs pos="0">
                <a:schemeClr val="tx1"/>
              </a:gs>
              <a:gs pos="74000">
                <a:schemeClr val="tx1">
                  <a:lumMod val="65000"/>
                  <a:lumOff val="35000"/>
                </a:schemeClr>
              </a:gs>
              <a:gs pos="100000">
                <a:schemeClr val="tx1">
                  <a:lumMod val="50000"/>
                  <a:lumOff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9" name="TextBox 8">
            <a:extLst>
              <a:ext uri="{FF2B5EF4-FFF2-40B4-BE49-F238E27FC236}">
                <a16:creationId xmlns:a16="http://schemas.microsoft.com/office/drawing/2014/main" id="{91AAC8A4-55AD-FD6E-C2D2-2A12F3907717}"/>
              </a:ext>
            </a:extLst>
          </p:cNvPr>
          <p:cNvSpPr txBox="1"/>
          <p:nvPr/>
        </p:nvSpPr>
        <p:spPr>
          <a:xfrm>
            <a:off x="469023" y="1070802"/>
            <a:ext cx="8205954" cy="1926040"/>
          </a:xfrm>
          <a:prstGeom prst="rect">
            <a:avLst/>
          </a:prstGeom>
          <a:solidFill>
            <a:schemeClr val="bg2">
              <a:lumMod val="60000"/>
              <a:lumOff val="40000"/>
            </a:schemeClr>
          </a:solidFill>
          <a:effectLst>
            <a:outerShdw blurRad="50800" dist="88900" dir="2700000" algn="tl" rotWithShape="0">
              <a:prstClr val="black">
                <a:alpha val="70000"/>
              </a:prstClr>
            </a:outerShdw>
          </a:effectLst>
        </p:spPr>
        <p:txBody>
          <a:bodyPr wrap="square">
            <a:spAutoFit/>
          </a:bodyPr>
          <a:lstStyle/>
          <a:p>
            <a:pPr algn="ctr"/>
            <a:endParaRPr lang="en-US" sz="1800" i="1" dirty="0"/>
          </a:p>
          <a:p>
            <a:pPr algn="ctr"/>
            <a:r>
              <a:rPr lang="en-US" sz="1800" b="1" i="1" dirty="0"/>
              <a:t>Please note: </a:t>
            </a:r>
            <a:r>
              <a:rPr lang="en-US" sz="1800" i="1" dirty="0"/>
              <a:t>There could be severe consequences for the VCCS (All Colleges, SO, SSC) if it is deemed, we are intentionally ignoring the Code of Virginia.</a:t>
            </a:r>
          </a:p>
          <a:p>
            <a:pPr algn="ctr"/>
            <a:r>
              <a:rPr lang="en-US" sz="1800" i="1" dirty="0"/>
              <a:t>Please check for Mandatory and Optional state contracts before proceeding with your </a:t>
            </a:r>
            <a:r>
              <a:rPr lang="en-US" sz="1800" i="1" dirty="0" err="1"/>
              <a:t>pCard</a:t>
            </a:r>
            <a:r>
              <a:rPr lang="en-US" sz="1800" i="1" dirty="0"/>
              <a:t> purchase.</a:t>
            </a:r>
          </a:p>
        </p:txBody>
      </p:sp>
      <p:pic>
        <p:nvPicPr>
          <p:cNvPr id="5" name="Picture 4" descr="Scroll Paper Background Images – Browse 136,972 Stock Photos, Vectors, and  Video | Adobe Stock">
            <a:extLst>
              <a:ext uri="{FF2B5EF4-FFF2-40B4-BE49-F238E27FC236}">
                <a16:creationId xmlns:a16="http://schemas.microsoft.com/office/drawing/2014/main" id="{A4ACFD40-F200-9AFF-1D25-C074ED301E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086100" y="2180832"/>
            <a:ext cx="2971801" cy="46730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F2E7A6-73C5-D75C-E97C-DBF94E0DE582}"/>
              </a:ext>
            </a:extLst>
          </p:cNvPr>
          <p:cNvSpPr txBox="1"/>
          <p:nvPr/>
        </p:nvSpPr>
        <p:spPr>
          <a:xfrm>
            <a:off x="2284127" y="3260042"/>
            <a:ext cx="4575746" cy="2559224"/>
          </a:xfrm>
          <a:prstGeom prst="rect">
            <a:avLst/>
          </a:prstGeom>
        </p:spPr>
        <p:txBody>
          <a:bodyPr vert="horz" lIns="91440" tIns="45720" rIns="91440" bIns="45720" rtlCol="0" anchor="ctr"/>
          <a:lstStyle>
            <a:defPPr>
              <a:defRPr lang="en-US"/>
            </a:defPPr>
            <a:lvl1pPr algn="ctr" defTabSz="914400" latinLnBrk="0">
              <a:defRPr sz="1800" b="1" kern="1200">
                <a:latin typeface="Century Gothic" panose="020B0502020202020204" pitchFamily="34" charset="0"/>
              </a:defRPr>
            </a:lvl1pPr>
            <a:lvl2pPr marL="457200" defTabSz="914400" latinLnBrk="0">
              <a:defRPr sz="1800" kern="1200"/>
            </a:lvl2pPr>
            <a:lvl3pPr marL="914400" defTabSz="914400" latinLnBrk="0">
              <a:defRPr sz="1800" kern="1200"/>
            </a:lvl3pPr>
            <a:lvl4pPr marL="1371600" defTabSz="914400" latinLnBrk="0">
              <a:defRPr sz="1800" kern="1200"/>
            </a:lvl4pPr>
            <a:lvl5pPr marL="1828800" defTabSz="914400" latinLnBrk="0">
              <a:defRPr sz="1800" kern="1200"/>
            </a:lvl5pPr>
            <a:lvl6pPr marL="2286000" defTabSz="914400" latinLnBrk="0">
              <a:defRPr sz="1800" kern="1200"/>
            </a:lvl6pPr>
            <a:lvl7pPr marL="2743200" defTabSz="914400" latinLnBrk="0">
              <a:defRPr sz="1800" kern="1200"/>
            </a:lvl7pPr>
            <a:lvl8pPr marL="3200400" defTabSz="914400" latinLnBrk="0">
              <a:defRPr sz="1800" kern="1200"/>
            </a:lvl8pPr>
            <a:lvl9pPr marL="3657600" defTabSz="914400" latinLnBrk="0">
              <a:defRPr sz="1800" kern="1200"/>
            </a:lvl9pPr>
          </a:lstStyle>
          <a:p>
            <a:r>
              <a:rPr lang="en-US" dirty="0"/>
              <a:t>APSPM 2.1.a</a:t>
            </a:r>
          </a:p>
          <a:p>
            <a:r>
              <a:rPr lang="en-US" b="0" dirty="0"/>
              <a:t>“The purchase by agency personnel of goods or services that are on DGS/DPS mandatory contracts from non-contract sources may result in reduction or withdrawal of that agency’s delegated purchasing authority by DGS/DPS”</a:t>
            </a:r>
          </a:p>
        </p:txBody>
      </p:sp>
    </p:spTree>
    <p:extLst>
      <p:ext uri="{BB962C8B-B14F-4D97-AF65-F5344CB8AC3E}">
        <p14:creationId xmlns:p14="http://schemas.microsoft.com/office/powerpoint/2010/main" val="19034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92208-8D75-9BF3-C866-941D5D635C67}"/>
              </a:ext>
            </a:extLst>
          </p:cNvPr>
          <p:cNvSpPr>
            <a:spLocks noGrp="1"/>
          </p:cNvSpPr>
          <p:nvPr>
            <p:ph type="ctrTitle" sz="quarter"/>
          </p:nvPr>
        </p:nvSpPr>
        <p:spPr/>
        <p:txBody>
          <a:bodyPr/>
          <a:lstStyle/>
          <a:p>
            <a:r>
              <a:rPr lang="en-US" dirty="0"/>
              <a:t>Step 3. </a:t>
            </a:r>
            <a:br>
              <a:rPr lang="en-US" dirty="0"/>
            </a:br>
            <a:r>
              <a:rPr lang="en-US" dirty="0"/>
              <a:t>Micro or Small Vendor</a:t>
            </a:r>
          </a:p>
        </p:txBody>
      </p:sp>
      <p:sp>
        <p:nvSpPr>
          <p:cNvPr id="5" name="Subtitle 4">
            <a:extLst>
              <a:ext uri="{FF2B5EF4-FFF2-40B4-BE49-F238E27FC236}">
                <a16:creationId xmlns:a16="http://schemas.microsoft.com/office/drawing/2014/main" id="{25D8D454-469A-1A9B-6978-DFEC516B238F}"/>
              </a:ext>
            </a:extLst>
          </p:cNvPr>
          <p:cNvSpPr>
            <a:spLocks noGrp="1"/>
          </p:cNvSpPr>
          <p:nvPr>
            <p:ph type="subTitle" idx="1"/>
          </p:nvPr>
        </p:nvSpPr>
        <p:spPr/>
        <p:txBody>
          <a:bodyPr/>
          <a:lstStyle/>
          <a:p>
            <a:r>
              <a:rPr lang="en-US" dirty="0"/>
              <a:t>Ensure the vendor IS a Micro or Small (SWAM certified at minimum) or additional forms may be necessary (APSPM Chapters 3,4,5)</a:t>
            </a:r>
          </a:p>
        </p:txBody>
      </p:sp>
      <p:sp>
        <p:nvSpPr>
          <p:cNvPr id="4" name="Text Placeholder 3">
            <a:extLst>
              <a:ext uri="{FF2B5EF4-FFF2-40B4-BE49-F238E27FC236}">
                <a16:creationId xmlns:a16="http://schemas.microsoft.com/office/drawing/2014/main" id="{DFC10A5B-B151-E954-4D4E-B7236E9BC6D0}"/>
              </a:ext>
            </a:extLst>
          </p:cNvPr>
          <p:cNvSpPr>
            <a:spLocks noGrp="1"/>
          </p:cNvSpPr>
          <p:nvPr>
            <p:ph type="body" sz="quarter" idx="16"/>
          </p:nvPr>
        </p:nvSpPr>
        <p:spPr/>
        <p:txBody>
          <a:bodyPr/>
          <a:lstStyle/>
          <a:p>
            <a:r>
              <a:rPr lang="en-US" dirty="0"/>
              <a:t>OTC </a:t>
            </a:r>
            <a:r>
              <a:rPr lang="en-US" dirty="0" err="1"/>
              <a:t>pCard</a:t>
            </a:r>
            <a:r>
              <a:rPr lang="en-US" dirty="0"/>
              <a:t> Steps</a:t>
            </a:r>
          </a:p>
        </p:txBody>
      </p:sp>
      <p:sp>
        <p:nvSpPr>
          <p:cNvPr id="3" name="TextBox 2">
            <a:extLst>
              <a:ext uri="{FF2B5EF4-FFF2-40B4-BE49-F238E27FC236}">
                <a16:creationId xmlns:a16="http://schemas.microsoft.com/office/drawing/2014/main" id="{71B6F3BA-4696-8A46-C831-1D2C938BE0DF}"/>
              </a:ext>
            </a:extLst>
          </p:cNvPr>
          <p:cNvSpPr txBox="1"/>
          <p:nvPr/>
        </p:nvSpPr>
        <p:spPr>
          <a:xfrm>
            <a:off x="76200" y="6400800"/>
            <a:ext cx="1828800" cy="381000"/>
          </a:xfrm>
          <a:prstGeom prst="rect">
            <a:avLst/>
          </a:prstGeom>
        </p:spPr>
        <p:txBody>
          <a:bodyPr vert="horz" wrap="square" lIns="0" tIns="0" rIns="0" bIns="0" rtlCol="0">
            <a:noAutofit/>
          </a:bodyPr>
          <a:lstStyle/>
          <a:p>
            <a:pPr algn="ctr"/>
            <a:r>
              <a:rPr lang="en-US" sz="1800" b="1" dirty="0">
                <a:highlight>
                  <a:srgbClr val="003E74"/>
                </a:highlight>
                <a:hlinkClick r:id="rId2" action="ppaction://hlinksldjump"/>
              </a:rPr>
              <a:t>Back to Slide 1</a:t>
            </a:r>
            <a:endParaRPr lang="en-US" sz="1800" b="1" dirty="0">
              <a:highlight>
                <a:srgbClr val="003E74"/>
              </a:highlight>
            </a:endParaRPr>
          </a:p>
        </p:txBody>
      </p:sp>
    </p:spTree>
    <p:extLst>
      <p:ext uri="{BB962C8B-B14F-4D97-AF65-F5344CB8AC3E}">
        <p14:creationId xmlns:p14="http://schemas.microsoft.com/office/powerpoint/2010/main" val="3150474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61176A-5463-D635-B640-0403C251509D}"/>
              </a:ext>
            </a:extLst>
          </p:cNvPr>
          <p:cNvSpPr txBox="1"/>
          <p:nvPr/>
        </p:nvSpPr>
        <p:spPr>
          <a:xfrm>
            <a:off x="0" y="304800"/>
            <a:ext cx="9144000" cy="1200329"/>
          </a:xfrm>
          <a:prstGeom prst="rect">
            <a:avLst/>
          </a:prstGeom>
          <a:noFill/>
        </p:spPr>
        <p:txBody>
          <a:bodyPr wrap="square">
            <a:spAutoFit/>
          </a:bodyPr>
          <a:lstStyle/>
          <a:p>
            <a:pPr algn="ctr">
              <a:buClr>
                <a:srgbClr val="FFFF00"/>
              </a:buClr>
            </a:pPr>
            <a:r>
              <a:rPr lang="en-US" sz="3600" b="1" dirty="0">
                <a:solidFill>
                  <a:srgbClr val="FFFF00"/>
                </a:solidFill>
              </a:rPr>
              <a:t>Step 3. </a:t>
            </a:r>
            <a:br>
              <a:rPr lang="en-US" sz="3600" b="1" dirty="0">
                <a:solidFill>
                  <a:srgbClr val="FFFF00"/>
                </a:solidFill>
              </a:rPr>
            </a:br>
            <a:r>
              <a:rPr lang="en-US" sz="3600" b="1" dirty="0">
                <a:solidFill>
                  <a:srgbClr val="FFFF00"/>
                </a:solidFill>
              </a:rPr>
              <a:t>Micro or Small Vendor</a:t>
            </a:r>
          </a:p>
        </p:txBody>
      </p:sp>
      <p:sp>
        <p:nvSpPr>
          <p:cNvPr id="4" name="TextBox 3">
            <a:extLst>
              <a:ext uri="{FF2B5EF4-FFF2-40B4-BE49-F238E27FC236}">
                <a16:creationId xmlns:a16="http://schemas.microsoft.com/office/drawing/2014/main" id="{BB6F49D2-D112-2B7A-FBEC-594129EA4841}"/>
              </a:ext>
            </a:extLst>
          </p:cNvPr>
          <p:cNvSpPr txBox="1"/>
          <p:nvPr/>
        </p:nvSpPr>
        <p:spPr>
          <a:xfrm>
            <a:off x="457200" y="2343550"/>
            <a:ext cx="8229600" cy="1820755"/>
          </a:xfrm>
          <a:prstGeom prst="rect">
            <a:avLst/>
          </a:prstGeom>
          <a:solidFill>
            <a:schemeClr val="bg2">
              <a:lumMod val="60000"/>
              <a:lumOff val="40000"/>
            </a:schemeClr>
          </a:solidFill>
          <a:effectLst>
            <a:outerShdw blurRad="50800" dist="88900" dir="2700000" algn="tl" rotWithShape="0">
              <a:prstClr val="black">
                <a:alpha val="70000"/>
              </a:prstClr>
            </a:outerShdw>
          </a:effectLst>
        </p:spPr>
        <p:txBody>
          <a:bodyPr wrap="square">
            <a:spAutoFit/>
          </a:bodyPr>
          <a:lstStyle/>
          <a:p>
            <a:pPr algn="ctr"/>
            <a:r>
              <a:rPr lang="en-US" sz="1800" b="1" i="1" dirty="0"/>
              <a:t>If the remaining items on your list are:</a:t>
            </a:r>
          </a:p>
          <a:p>
            <a:pPr algn="ctr"/>
            <a:endParaRPr lang="en-US" sz="1800" b="1" i="1" dirty="0"/>
          </a:p>
          <a:p>
            <a:pPr algn="ctr"/>
            <a:endParaRPr lang="en-US" sz="1800" b="1" i="1" dirty="0"/>
          </a:p>
          <a:p>
            <a:pPr algn="ctr"/>
            <a:endParaRPr lang="en-US" sz="1800" b="1" i="1" dirty="0"/>
          </a:p>
          <a:p>
            <a:pPr algn="ctr"/>
            <a:r>
              <a:rPr lang="en-US" sz="1800" i="1" dirty="0"/>
              <a:t>Then the next step is to work through the </a:t>
            </a:r>
            <a:r>
              <a:rPr lang="en-US" sz="1800" b="1" i="1" dirty="0" err="1"/>
              <a:t>SWaM</a:t>
            </a:r>
            <a:r>
              <a:rPr lang="en-US" sz="1800" i="1" dirty="0"/>
              <a:t> requirements…</a:t>
            </a:r>
          </a:p>
        </p:txBody>
      </p:sp>
      <p:graphicFrame>
        <p:nvGraphicFramePr>
          <p:cNvPr id="5" name="Table 4">
            <a:extLst>
              <a:ext uri="{FF2B5EF4-FFF2-40B4-BE49-F238E27FC236}">
                <a16:creationId xmlns:a16="http://schemas.microsoft.com/office/drawing/2014/main" id="{7B8090A2-5982-7CB5-20C5-44A3F3446958}"/>
              </a:ext>
            </a:extLst>
          </p:cNvPr>
          <p:cNvGraphicFramePr>
            <a:graphicFrameLocks noGrp="1"/>
          </p:cNvGraphicFramePr>
          <p:nvPr>
            <p:extLst>
              <p:ext uri="{D42A27DB-BD31-4B8C-83A1-F6EECF244321}">
                <p14:modId xmlns:p14="http://schemas.microsoft.com/office/powerpoint/2010/main" val="25564131"/>
              </p:ext>
            </p:extLst>
          </p:nvPr>
        </p:nvGraphicFramePr>
        <p:xfrm>
          <a:off x="369224" y="1433856"/>
          <a:ext cx="8229600" cy="822960"/>
        </p:xfrm>
        <a:graphic>
          <a:graphicData uri="http://schemas.openxmlformats.org/drawingml/2006/table">
            <a:tbl>
              <a:tblPr>
                <a:tableStyleId>{3B4B98B0-60AC-42C2-AFA5-B58CD77FA1E5}</a:tableStyleId>
              </a:tblPr>
              <a:tblGrid>
                <a:gridCol w="716280">
                  <a:extLst>
                    <a:ext uri="{9D8B030D-6E8A-4147-A177-3AD203B41FA5}">
                      <a16:colId xmlns:a16="http://schemas.microsoft.com/office/drawing/2014/main" val="1441294875"/>
                    </a:ext>
                  </a:extLst>
                </a:gridCol>
                <a:gridCol w="1701165">
                  <a:extLst>
                    <a:ext uri="{9D8B030D-6E8A-4147-A177-3AD203B41FA5}">
                      <a16:colId xmlns:a16="http://schemas.microsoft.com/office/drawing/2014/main" val="430523027"/>
                    </a:ext>
                  </a:extLst>
                </a:gridCol>
                <a:gridCol w="5812155">
                  <a:extLst>
                    <a:ext uri="{9D8B030D-6E8A-4147-A177-3AD203B41FA5}">
                      <a16:colId xmlns:a16="http://schemas.microsoft.com/office/drawing/2014/main" val="1343715473"/>
                    </a:ext>
                  </a:extLst>
                </a:gridCol>
              </a:tblGrid>
              <a:tr h="370840">
                <a:tc>
                  <a:txBody>
                    <a:bodyPr/>
                    <a:lstStyle/>
                    <a:p>
                      <a:pPr algn="ctr"/>
                      <a:r>
                        <a:rPr lang="en-US" sz="1600" b="1" dirty="0">
                          <a:solidFill>
                            <a:schemeClr val="bg1">
                              <a:lumMod val="75000"/>
                            </a:schemeClr>
                          </a:solidFill>
                        </a:rPr>
                        <a:t>3</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65000"/>
                        <a:lumOff val="35000"/>
                      </a:schemeClr>
                    </a:solidFill>
                  </a:tcPr>
                </a:tc>
                <a:tc>
                  <a:txBody>
                    <a:bodyPr/>
                    <a:lstStyle/>
                    <a:p>
                      <a:pPr algn="ctr"/>
                      <a:r>
                        <a:rPr lang="en-US" sz="1600" b="1" dirty="0"/>
                        <a:t>Micro or Small Vendor</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tc>
                  <a:txBody>
                    <a:bodyPr/>
                    <a:lstStyle/>
                    <a:p>
                      <a:r>
                        <a:rPr lang="en-US" sz="1600" dirty="0"/>
                        <a:t>Ensure the vendor IS a Micro or Small (SWAM certified at minimum) or additional forms may be necessary (APSPM Chapters 3,4,5)</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1149230"/>
                  </a:ext>
                </a:extLst>
              </a:tr>
            </a:tbl>
          </a:graphicData>
        </a:graphic>
      </p:graphicFrame>
      <p:sp>
        <p:nvSpPr>
          <p:cNvPr id="6" name="Rectangle 5">
            <a:extLst>
              <a:ext uri="{FF2B5EF4-FFF2-40B4-BE49-F238E27FC236}">
                <a16:creationId xmlns:a16="http://schemas.microsoft.com/office/drawing/2014/main" id="{70A991E2-B5E9-1F7C-767F-D47CFA4FD435}"/>
              </a:ext>
            </a:extLst>
          </p:cNvPr>
          <p:cNvSpPr/>
          <p:nvPr/>
        </p:nvSpPr>
        <p:spPr>
          <a:xfrm>
            <a:off x="1562100" y="2720527"/>
            <a:ext cx="6019800" cy="1066800"/>
          </a:xfrm>
          <a:prstGeom prst="rect">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Font typeface="Wingdings" panose="05000000000000000000" pitchFamily="2" charset="2"/>
              <a:buChar char="Ø"/>
            </a:pPr>
            <a:r>
              <a:rPr lang="en-US" i="1" dirty="0"/>
              <a:t>NOT supplied by a mandatory source, mandatory contract, optional contract OR,</a:t>
            </a:r>
          </a:p>
          <a:p>
            <a:pPr marL="285750" indent="-285750">
              <a:buFont typeface="Wingdings" panose="05000000000000000000" pitchFamily="2" charset="2"/>
              <a:buChar char="Ø"/>
            </a:pPr>
            <a:r>
              <a:rPr lang="en-US" i="1" dirty="0"/>
              <a:t>You have received an approved waiver (for Mandatory) / draft a justification (for Optional Contracts)</a:t>
            </a:r>
          </a:p>
        </p:txBody>
      </p:sp>
      <p:sp>
        <p:nvSpPr>
          <p:cNvPr id="7" name="TextBox 6">
            <a:extLst>
              <a:ext uri="{FF2B5EF4-FFF2-40B4-BE49-F238E27FC236}">
                <a16:creationId xmlns:a16="http://schemas.microsoft.com/office/drawing/2014/main" id="{9FCC42F1-0772-0577-7CF3-756DBC0B453E}"/>
              </a:ext>
            </a:extLst>
          </p:cNvPr>
          <p:cNvSpPr txBox="1"/>
          <p:nvPr/>
        </p:nvSpPr>
        <p:spPr>
          <a:xfrm>
            <a:off x="457201" y="4280118"/>
            <a:ext cx="8229599" cy="2349282"/>
          </a:xfrm>
          <a:prstGeom prst="rect">
            <a:avLst/>
          </a:prstGeom>
          <a:solidFill>
            <a:schemeClr val="bg2">
              <a:lumMod val="20000"/>
              <a:lumOff val="80000"/>
            </a:schemeClr>
          </a:solidFill>
          <a:effectLst>
            <a:outerShdw blurRad="50800" dist="127000" dir="2700000" algn="tl" rotWithShape="0">
              <a:prstClr val="black">
                <a:alpha val="70000"/>
              </a:prstClr>
            </a:outerShdw>
          </a:effectLst>
        </p:spPr>
        <p:txBody>
          <a:bodyPr wrap="square">
            <a:noAutofit/>
          </a:bodyPr>
          <a:lstStyle/>
          <a:p>
            <a:pPr algn="ctr"/>
            <a:r>
              <a:rPr lang="en-US" b="1" u="sng" dirty="0" err="1">
                <a:solidFill>
                  <a:schemeClr val="tx2"/>
                </a:solidFill>
              </a:rPr>
              <a:t>SWaM</a:t>
            </a:r>
            <a:endParaRPr lang="en-US" dirty="0"/>
          </a:p>
          <a:p>
            <a:pPr marL="285750" indent="-285750">
              <a:buFont typeface="Wingdings" panose="05000000000000000000" pitchFamily="2" charset="2"/>
              <a:buChar char="Ø"/>
            </a:pPr>
            <a:r>
              <a:rPr lang="en-US" i="1" dirty="0"/>
              <a:t>The Commonwealth of Virginia </a:t>
            </a:r>
            <a:r>
              <a:rPr lang="en-US" b="1" i="1" dirty="0" err="1"/>
              <a:t>SWaM</a:t>
            </a:r>
            <a:r>
              <a:rPr lang="en-US" b="1" i="1" dirty="0"/>
              <a:t> Procurement Initiative </a:t>
            </a:r>
            <a:r>
              <a:rPr lang="en-US" i="1" dirty="0"/>
              <a:t>was established to enhance business opportunities for small, women- and minority-owned businesses and to ensure a level playing field for all small businesses in the Commonwealth of Virginia. </a:t>
            </a:r>
          </a:p>
          <a:p>
            <a:pPr marL="285750" indent="-285750">
              <a:buFont typeface="Wingdings" panose="05000000000000000000" pitchFamily="2" charset="2"/>
              <a:buChar char="Ø"/>
            </a:pPr>
            <a:r>
              <a:rPr lang="en-US" i="1" dirty="0" err="1"/>
              <a:t>SWaM</a:t>
            </a:r>
            <a:r>
              <a:rPr lang="en-US" i="1" dirty="0"/>
              <a:t> is the acronym for Small, Women- and Minority-owned businesses. </a:t>
            </a:r>
          </a:p>
          <a:p>
            <a:pPr marL="285750" indent="-285750">
              <a:buFont typeface="Wingdings" panose="05000000000000000000" pitchFamily="2" charset="2"/>
              <a:buChar char="Ø"/>
            </a:pPr>
            <a:r>
              <a:rPr lang="en-US" i="1" dirty="0"/>
              <a:t>A </a:t>
            </a:r>
            <a:r>
              <a:rPr lang="en-US" b="1" i="1" dirty="0" err="1">
                <a:solidFill>
                  <a:schemeClr val="accent1"/>
                </a:solidFill>
                <a:highlight>
                  <a:srgbClr val="FFFF00"/>
                </a:highlight>
              </a:rPr>
              <a:t>SWaM</a:t>
            </a:r>
            <a:r>
              <a:rPr lang="en-US" b="1" i="1" dirty="0">
                <a:solidFill>
                  <a:schemeClr val="accent1"/>
                </a:solidFill>
                <a:highlight>
                  <a:srgbClr val="FFFF00"/>
                </a:highlight>
              </a:rPr>
              <a:t> vendor </a:t>
            </a:r>
            <a:r>
              <a:rPr lang="en-US" i="1" dirty="0"/>
              <a:t>is a business that has been </a:t>
            </a:r>
            <a:r>
              <a:rPr lang="en-US" b="1" i="1" dirty="0">
                <a:solidFill>
                  <a:schemeClr val="accent1"/>
                </a:solidFill>
                <a:highlight>
                  <a:srgbClr val="FFFF00"/>
                </a:highlight>
              </a:rPr>
              <a:t>certified</a:t>
            </a:r>
            <a:r>
              <a:rPr lang="en-US" i="1" dirty="0"/>
              <a:t> by the Virginia Department of Small Business and Supplier Diversity and is listed in the </a:t>
            </a:r>
            <a:r>
              <a:rPr lang="en-US" i="1" dirty="0" err="1"/>
              <a:t>SWaM</a:t>
            </a:r>
            <a:r>
              <a:rPr lang="en-US" i="1" dirty="0"/>
              <a:t> Vendor Directory.</a:t>
            </a:r>
          </a:p>
        </p:txBody>
      </p:sp>
    </p:spTree>
    <p:extLst>
      <p:ext uri="{BB962C8B-B14F-4D97-AF65-F5344CB8AC3E}">
        <p14:creationId xmlns:p14="http://schemas.microsoft.com/office/powerpoint/2010/main" val="350465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FE823B-E6F4-C433-3994-0DB877DFB5AF}"/>
              </a:ext>
            </a:extLst>
          </p:cNvPr>
          <p:cNvSpPr txBox="1"/>
          <p:nvPr/>
        </p:nvSpPr>
        <p:spPr>
          <a:xfrm>
            <a:off x="213360" y="990600"/>
            <a:ext cx="8660476" cy="5784019"/>
          </a:xfrm>
          <a:prstGeom prst="rect">
            <a:avLst/>
          </a:prstGeom>
          <a:noFill/>
        </p:spPr>
        <p:txBody>
          <a:bodyPr wrap="square">
            <a:spAutoFit/>
          </a:bodyPr>
          <a:lstStyle/>
          <a:p>
            <a:pPr marL="514350" indent="-514350">
              <a:buClr>
                <a:srgbClr val="FFFF00"/>
              </a:buClr>
              <a:buFont typeface="Wingdings" panose="05000000000000000000" pitchFamily="2" charset="2"/>
              <a:buChar char="Ø"/>
            </a:pPr>
            <a:r>
              <a:rPr lang="en-US" sz="2400" b="1" dirty="0">
                <a:solidFill>
                  <a:srgbClr val="FFFF00"/>
                </a:solidFill>
              </a:rPr>
              <a:t>Key Messages!</a:t>
            </a:r>
          </a:p>
          <a:p>
            <a:pPr marL="514350" indent="-514350">
              <a:buClr>
                <a:srgbClr val="FFFF00"/>
              </a:buClr>
              <a:buFont typeface="Wingdings" panose="05000000000000000000" pitchFamily="2" charset="2"/>
              <a:buChar char="Ø"/>
            </a:pPr>
            <a:r>
              <a:rPr lang="en-US" sz="2400" b="1" dirty="0">
                <a:solidFill>
                  <a:srgbClr val="FFFF00"/>
                </a:solidFill>
              </a:rPr>
              <a:t>What’s new?</a:t>
            </a:r>
          </a:p>
          <a:p>
            <a:pPr marL="514350" indent="-514350">
              <a:buClr>
                <a:srgbClr val="FFFF00"/>
              </a:buClr>
              <a:buFont typeface="Wingdings" panose="05000000000000000000" pitchFamily="2" charset="2"/>
              <a:buChar char="Ø"/>
            </a:pPr>
            <a:r>
              <a:rPr lang="en-US" sz="2400" b="1" dirty="0">
                <a:solidFill>
                  <a:srgbClr val="FFFF00"/>
                </a:solidFill>
              </a:rPr>
              <a:t>Disclaimers</a:t>
            </a:r>
          </a:p>
          <a:p>
            <a:pPr marL="514350" indent="-514350">
              <a:buClr>
                <a:srgbClr val="FFFF00"/>
              </a:buClr>
              <a:buFont typeface="Wingdings" panose="05000000000000000000" pitchFamily="2" charset="2"/>
              <a:buChar char="Ø"/>
            </a:pPr>
            <a:r>
              <a:rPr lang="en-US" sz="2400" b="1" dirty="0">
                <a:solidFill>
                  <a:srgbClr val="FFFF00"/>
                </a:solidFill>
              </a:rPr>
              <a:t>The Change</a:t>
            </a:r>
          </a:p>
          <a:p>
            <a:pPr marL="514350" indent="-514350">
              <a:buClr>
                <a:srgbClr val="FFFF00"/>
              </a:buClr>
              <a:buFont typeface="Wingdings" panose="05000000000000000000" pitchFamily="2" charset="2"/>
              <a:buChar char="Ø"/>
            </a:pPr>
            <a:r>
              <a:rPr lang="en-US" sz="2400" b="1" dirty="0">
                <a:solidFill>
                  <a:srgbClr val="FFFF00"/>
                </a:solidFill>
                <a:hlinkClick r:id="rId3" action="ppaction://hlinksldjump">
                  <a:extLst>
                    <a:ext uri="{A12FA001-AC4F-418D-AE19-62706E023703}">
                      <ahyp:hlinkClr xmlns:ahyp="http://schemas.microsoft.com/office/drawing/2018/hyperlinkcolor" val="tx"/>
                    </a:ext>
                  </a:extLst>
                </a:hlinkClick>
              </a:rPr>
              <a:t>The Steps … </a:t>
            </a:r>
            <a:r>
              <a:rPr lang="en-US" sz="2400" b="1" dirty="0">
                <a:solidFill>
                  <a:srgbClr val="FFFF00"/>
                </a:solidFill>
                <a:hlinkClick r:id="rId3" action="ppaction://hlinksldjump"/>
              </a:rPr>
              <a:t>Slide 5</a:t>
            </a:r>
            <a:endParaRPr lang="en-US" sz="2400" b="1" dirty="0">
              <a:solidFill>
                <a:srgbClr val="FFFF00"/>
              </a:solidFill>
            </a:endParaRPr>
          </a:p>
          <a:p>
            <a:pPr marL="914400" lvl="2" indent="-457200">
              <a:buClr>
                <a:srgbClr val="FFFF00"/>
              </a:buClr>
              <a:buFont typeface="+mj-lt"/>
              <a:buAutoNum type="arabicParenR"/>
            </a:pPr>
            <a:r>
              <a:rPr lang="en-US" sz="2400" b="1" dirty="0">
                <a:solidFill>
                  <a:srgbClr val="FFFF00"/>
                </a:solidFill>
              </a:rPr>
              <a:t>Make a List</a:t>
            </a:r>
          </a:p>
          <a:p>
            <a:pPr marL="914400" lvl="2" indent="-457200">
              <a:buClr>
                <a:srgbClr val="FFFF00"/>
              </a:buClr>
              <a:buFont typeface="+mj-lt"/>
              <a:buAutoNum type="arabicParenR"/>
            </a:pPr>
            <a:r>
              <a:rPr lang="en-US" sz="2400" b="1" dirty="0">
                <a:solidFill>
                  <a:srgbClr val="FFFF00"/>
                </a:solidFill>
                <a:hlinkClick r:id="rId4" action="ppaction://hlinksldjump"/>
              </a:rPr>
              <a:t>Step 2.  Check for Mandatory and Optional</a:t>
            </a:r>
            <a:endParaRPr lang="en-US" sz="2400" b="1" dirty="0">
              <a:solidFill>
                <a:srgbClr val="FFFF00"/>
              </a:solidFill>
            </a:endParaRPr>
          </a:p>
          <a:p>
            <a:pPr marL="914400" lvl="2" indent="-457200">
              <a:buClr>
                <a:srgbClr val="FFFF00"/>
              </a:buClr>
              <a:buFont typeface="+mj-lt"/>
              <a:buAutoNum type="arabicParenR"/>
            </a:pPr>
            <a:r>
              <a:rPr lang="en-US" sz="2400" b="1" dirty="0">
                <a:solidFill>
                  <a:srgbClr val="FFFF00"/>
                </a:solidFill>
                <a:hlinkClick r:id="rId5" action="ppaction://hlinksldjump"/>
              </a:rPr>
              <a:t>Step 3.  Micro or Small Vendor</a:t>
            </a:r>
            <a:endParaRPr lang="en-US" sz="2400" b="1" dirty="0">
              <a:solidFill>
                <a:srgbClr val="FFFF00"/>
              </a:solidFill>
            </a:endParaRPr>
          </a:p>
          <a:p>
            <a:pPr marL="914400" lvl="2" indent="-457200">
              <a:buClr>
                <a:srgbClr val="FFFF00"/>
              </a:buClr>
              <a:buFont typeface="+mj-lt"/>
              <a:buAutoNum type="arabicParenR"/>
            </a:pPr>
            <a:r>
              <a:rPr lang="en-US" sz="2400" b="1" dirty="0">
                <a:solidFill>
                  <a:srgbClr val="FFFF00"/>
                </a:solidFill>
                <a:hlinkClick r:id="rId6" action="ppaction://hlinksldjump"/>
              </a:rPr>
              <a:t>Step 4.  Tax Exempt Form</a:t>
            </a:r>
            <a:endParaRPr lang="en-US" sz="2400" b="1" dirty="0">
              <a:solidFill>
                <a:srgbClr val="FFFF00"/>
              </a:solidFill>
            </a:endParaRPr>
          </a:p>
          <a:p>
            <a:pPr marL="914400" lvl="2" indent="-457200">
              <a:buClr>
                <a:srgbClr val="FFFF00"/>
              </a:buClr>
              <a:buFont typeface="+mj-lt"/>
              <a:buAutoNum type="arabicParenR"/>
            </a:pPr>
            <a:r>
              <a:rPr lang="en-US" sz="2400" b="1" dirty="0">
                <a:solidFill>
                  <a:srgbClr val="FFFF00"/>
                </a:solidFill>
                <a:hlinkClick r:id="rId7" action="ppaction://hlinksldjump"/>
              </a:rPr>
              <a:t>Step 5.  Prohibited Items Check</a:t>
            </a:r>
            <a:endParaRPr lang="en-US" sz="2400" b="1" dirty="0">
              <a:solidFill>
                <a:srgbClr val="FFFF00"/>
              </a:solidFill>
            </a:endParaRPr>
          </a:p>
          <a:p>
            <a:pPr marL="914400" lvl="2" indent="-457200">
              <a:buClr>
                <a:srgbClr val="FFFF00"/>
              </a:buClr>
              <a:buFont typeface="+mj-lt"/>
              <a:buAutoNum type="arabicParenR"/>
            </a:pPr>
            <a:r>
              <a:rPr lang="en-US" sz="2400" b="1" dirty="0">
                <a:solidFill>
                  <a:srgbClr val="FFFF00"/>
                </a:solidFill>
                <a:hlinkClick r:id="rId8" action="ppaction://hlinksldjump"/>
              </a:rPr>
              <a:t>Step 6.  Forms, Forms, Forms</a:t>
            </a:r>
            <a:endParaRPr lang="en-US" sz="2400" b="1" dirty="0">
              <a:solidFill>
                <a:srgbClr val="FFFF00"/>
              </a:solidFill>
            </a:endParaRPr>
          </a:p>
          <a:p>
            <a:pPr marL="514350" indent="-514350">
              <a:buClr>
                <a:srgbClr val="FFFF00"/>
              </a:buClr>
              <a:buFont typeface="+mj-lt"/>
              <a:buAutoNum type="arabicPeriod"/>
            </a:pPr>
            <a:endParaRPr lang="en-US" sz="2400" b="1" dirty="0">
              <a:solidFill>
                <a:srgbClr val="FFFF00"/>
              </a:solidFill>
            </a:endParaRPr>
          </a:p>
        </p:txBody>
      </p:sp>
      <p:sp>
        <p:nvSpPr>
          <p:cNvPr id="20" name="TextBox 19">
            <a:extLst>
              <a:ext uri="{FF2B5EF4-FFF2-40B4-BE49-F238E27FC236}">
                <a16:creationId xmlns:a16="http://schemas.microsoft.com/office/drawing/2014/main" id="{93558C92-C4FA-C5B6-5F62-44CF9CB012D8}"/>
              </a:ext>
            </a:extLst>
          </p:cNvPr>
          <p:cNvSpPr txBox="1"/>
          <p:nvPr/>
        </p:nvSpPr>
        <p:spPr>
          <a:xfrm>
            <a:off x="685800" y="228600"/>
            <a:ext cx="7543800" cy="646331"/>
          </a:xfrm>
          <a:prstGeom prst="rect">
            <a:avLst/>
          </a:prstGeom>
          <a:noFill/>
        </p:spPr>
        <p:txBody>
          <a:bodyPr wrap="square">
            <a:spAutoFit/>
          </a:bodyPr>
          <a:lstStyle/>
          <a:p>
            <a:pPr algn="ctr">
              <a:buClr>
                <a:srgbClr val="FFFF00"/>
              </a:buClr>
            </a:pPr>
            <a:r>
              <a:rPr lang="en-US" sz="3600" b="1" dirty="0">
                <a:solidFill>
                  <a:srgbClr val="FFFF00"/>
                </a:solidFill>
              </a:rPr>
              <a:t>Content</a:t>
            </a:r>
          </a:p>
        </p:txBody>
      </p:sp>
      <p:cxnSp>
        <p:nvCxnSpPr>
          <p:cNvPr id="19" name="Straight Connector 18">
            <a:extLst>
              <a:ext uri="{FF2B5EF4-FFF2-40B4-BE49-F238E27FC236}">
                <a16:creationId xmlns:a16="http://schemas.microsoft.com/office/drawing/2014/main" id="{A6850F43-D907-93CE-29DC-156B7999121E}"/>
              </a:ext>
            </a:extLst>
          </p:cNvPr>
          <p:cNvCxnSpPr>
            <a:cxnSpLocks/>
          </p:cNvCxnSpPr>
          <p:nvPr/>
        </p:nvCxnSpPr>
        <p:spPr bwMode="gray">
          <a:xfrm>
            <a:off x="304800" y="878548"/>
            <a:ext cx="8534400" cy="0"/>
          </a:xfrm>
          <a:prstGeom prst="line">
            <a:avLst/>
          </a:prstGeom>
          <a:noFill/>
          <a:ln w="12700">
            <a:solidFill>
              <a:srgbClr val="FFFF00"/>
            </a:solidFill>
            <a:round/>
            <a:headEnd type="none" w="lg" len="lg"/>
            <a:tailEnd type="none" w="lg" len="lg"/>
          </a:ln>
          <a:effectLst/>
        </p:spPr>
      </p:cxnSp>
    </p:spTree>
    <p:extLst>
      <p:ext uri="{BB962C8B-B14F-4D97-AF65-F5344CB8AC3E}">
        <p14:creationId xmlns:p14="http://schemas.microsoft.com/office/powerpoint/2010/main" val="413478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A1EE88-43CA-38E9-AA4E-D46DF3253768}"/>
              </a:ext>
            </a:extLst>
          </p:cNvPr>
          <p:cNvSpPr txBox="1"/>
          <p:nvPr/>
        </p:nvSpPr>
        <p:spPr>
          <a:xfrm>
            <a:off x="0" y="304800"/>
            <a:ext cx="9144000" cy="646331"/>
          </a:xfrm>
          <a:prstGeom prst="rect">
            <a:avLst/>
          </a:prstGeom>
          <a:noFill/>
        </p:spPr>
        <p:txBody>
          <a:bodyPr wrap="square">
            <a:spAutoFit/>
          </a:bodyPr>
          <a:lstStyle/>
          <a:p>
            <a:pPr algn="ctr">
              <a:buClr>
                <a:srgbClr val="FFFF00"/>
              </a:buClr>
            </a:pPr>
            <a:r>
              <a:rPr lang="en-US" sz="3600" b="1" dirty="0">
                <a:solidFill>
                  <a:srgbClr val="FFFF00"/>
                </a:solidFill>
              </a:rPr>
              <a:t>Micro or Small Vendor</a:t>
            </a:r>
          </a:p>
        </p:txBody>
      </p:sp>
      <p:sp>
        <p:nvSpPr>
          <p:cNvPr id="3" name="Rectangle 2">
            <a:extLst>
              <a:ext uri="{FF2B5EF4-FFF2-40B4-BE49-F238E27FC236}">
                <a16:creationId xmlns:a16="http://schemas.microsoft.com/office/drawing/2014/main" id="{2EABE115-F907-8103-DB80-9066CDF3E32E}"/>
              </a:ext>
            </a:extLst>
          </p:cNvPr>
          <p:cNvSpPr/>
          <p:nvPr/>
        </p:nvSpPr>
        <p:spPr>
          <a:xfrm>
            <a:off x="304800" y="990600"/>
            <a:ext cx="8382000" cy="5257800"/>
          </a:xfrm>
          <a:prstGeom prst="rect">
            <a:avLst/>
          </a:prstGeom>
          <a:solidFill>
            <a:schemeClr val="tx1"/>
          </a:solidFill>
          <a:ln>
            <a:noFill/>
          </a:ln>
          <a:effectLst>
            <a:outerShdw blurRad="50800" dist="88900" dir="2700000" algn="tl" rotWithShape="0">
              <a:schemeClr val="tx1">
                <a:lumMod val="75000"/>
                <a:lumOff val="25000"/>
                <a:alpha val="7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4" name="TextBox 3">
            <a:extLst>
              <a:ext uri="{FF2B5EF4-FFF2-40B4-BE49-F238E27FC236}">
                <a16:creationId xmlns:a16="http://schemas.microsoft.com/office/drawing/2014/main" id="{CC096657-B427-FD71-428B-8699972CEF9C}"/>
              </a:ext>
            </a:extLst>
          </p:cNvPr>
          <p:cNvSpPr txBox="1"/>
          <p:nvPr/>
        </p:nvSpPr>
        <p:spPr>
          <a:xfrm>
            <a:off x="533400" y="1143000"/>
            <a:ext cx="8077200" cy="830997"/>
          </a:xfrm>
          <a:prstGeom prst="rect">
            <a:avLst/>
          </a:prstGeom>
          <a:noFill/>
        </p:spPr>
        <p:txBody>
          <a:bodyPr wrap="square">
            <a:spAutoFit/>
          </a:bodyPr>
          <a:lstStyle/>
          <a:p>
            <a:pPr algn="ctr"/>
            <a:r>
              <a:rPr lang="en-US" sz="2400" b="1" u="sng" dirty="0">
                <a:solidFill>
                  <a:srgbClr val="00B0F0"/>
                </a:solidFill>
              </a:rPr>
              <a:t>Assumption</a:t>
            </a:r>
            <a:r>
              <a:rPr lang="en-US" sz="2400" b="1" dirty="0">
                <a:solidFill>
                  <a:srgbClr val="00B0F0"/>
                </a:solidFill>
              </a:rPr>
              <a:t>: </a:t>
            </a:r>
            <a:r>
              <a:rPr lang="en-US" sz="2400" dirty="0">
                <a:solidFill>
                  <a:schemeClr val="bg1"/>
                </a:solidFill>
              </a:rPr>
              <a:t>Your purchase will be less than $10,000 (i.e. a “Single Quote Small Purchase”)</a:t>
            </a:r>
            <a:endParaRPr lang="en-US" sz="2400" b="1" u="sng" dirty="0">
              <a:solidFill>
                <a:schemeClr val="bg1"/>
              </a:solidFill>
            </a:endParaRPr>
          </a:p>
        </p:txBody>
      </p:sp>
      <p:sp>
        <p:nvSpPr>
          <p:cNvPr id="5" name="TextBox 4">
            <a:extLst>
              <a:ext uri="{FF2B5EF4-FFF2-40B4-BE49-F238E27FC236}">
                <a16:creationId xmlns:a16="http://schemas.microsoft.com/office/drawing/2014/main" id="{2A0706E3-E6B8-84AB-BAF3-A9F674A7E892}"/>
              </a:ext>
            </a:extLst>
          </p:cNvPr>
          <p:cNvSpPr txBox="1"/>
          <p:nvPr/>
        </p:nvSpPr>
        <p:spPr>
          <a:xfrm>
            <a:off x="304800" y="2045732"/>
            <a:ext cx="8382000" cy="1575816"/>
          </a:xfrm>
          <a:prstGeom prst="rect">
            <a:avLst/>
          </a:prstGeom>
          <a:noFill/>
        </p:spPr>
        <p:txBody>
          <a:bodyPr wrap="square">
            <a:spAutoFit/>
          </a:bodyPr>
          <a:lstStyle/>
          <a:p>
            <a:pPr algn="ctr"/>
            <a:r>
              <a:rPr lang="en-US" sz="2400" b="1" u="sng" dirty="0">
                <a:solidFill>
                  <a:srgbClr val="00B0F0"/>
                </a:solidFill>
              </a:rPr>
              <a:t>Requirement</a:t>
            </a:r>
            <a:r>
              <a:rPr lang="en-US" sz="2400" dirty="0">
                <a:solidFill>
                  <a:schemeClr val="bg1"/>
                </a:solidFill>
              </a:rPr>
              <a:t>: </a:t>
            </a:r>
            <a:r>
              <a:rPr lang="en-US" sz="2000" dirty="0">
                <a:solidFill>
                  <a:schemeClr val="bg1"/>
                </a:solidFill>
              </a:rPr>
              <a:t>You SHALL (must) purchase from a:</a:t>
            </a:r>
          </a:p>
          <a:p>
            <a:pPr algn="ctr"/>
            <a:r>
              <a:rPr lang="en-US" sz="2000" dirty="0">
                <a:solidFill>
                  <a:schemeClr val="bg1"/>
                </a:solidFill>
              </a:rPr>
              <a:t>(1) Micro Vendor (2) Small Vendor (3) Other </a:t>
            </a:r>
            <a:r>
              <a:rPr lang="en-US" sz="2000" dirty="0" err="1">
                <a:solidFill>
                  <a:schemeClr val="bg1"/>
                </a:solidFill>
              </a:rPr>
              <a:t>SWaM</a:t>
            </a:r>
            <a:r>
              <a:rPr lang="en-US" sz="2000" dirty="0">
                <a:solidFill>
                  <a:schemeClr val="bg1"/>
                </a:solidFill>
              </a:rPr>
              <a:t> Vendor</a:t>
            </a:r>
            <a:br>
              <a:rPr lang="en-US" sz="2000" dirty="0">
                <a:solidFill>
                  <a:schemeClr val="bg1"/>
                </a:solidFill>
              </a:rPr>
            </a:br>
            <a:r>
              <a:rPr lang="en-US" sz="2000" dirty="0">
                <a:solidFill>
                  <a:schemeClr val="bg1"/>
                </a:solidFill>
              </a:rPr>
              <a:t>(</a:t>
            </a:r>
            <a:r>
              <a:rPr lang="en-US" sz="2000" i="1" dirty="0">
                <a:solidFill>
                  <a:schemeClr val="bg1"/>
                </a:solidFill>
              </a:rPr>
              <a:t>in priority order</a:t>
            </a:r>
            <a:r>
              <a:rPr lang="en-US" sz="2000" dirty="0">
                <a:solidFill>
                  <a:schemeClr val="bg1"/>
                </a:solidFill>
              </a:rPr>
              <a:t>)</a:t>
            </a:r>
          </a:p>
          <a:p>
            <a:pPr algn="ctr"/>
            <a:r>
              <a:rPr lang="en-US" sz="2000" dirty="0">
                <a:solidFill>
                  <a:schemeClr val="bg1"/>
                </a:solidFill>
              </a:rPr>
              <a:t>IF the price is </a:t>
            </a:r>
            <a:r>
              <a:rPr lang="en-US" sz="2000" b="1" dirty="0">
                <a:solidFill>
                  <a:schemeClr val="bg1"/>
                </a:solidFill>
              </a:rPr>
              <a:t>fair and reasonable</a:t>
            </a:r>
            <a:r>
              <a:rPr lang="en-US" sz="2000" dirty="0">
                <a:solidFill>
                  <a:schemeClr val="bg1"/>
                </a:solidFill>
              </a:rPr>
              <a:t> (</a:t>
            </a:r>
            <a:r>
              <a:rPr lang="en-US" sz="2000" i="1" dirty="0">
                <a:solidFill>
                  <a:schemeClr val="bg1"/>
                </a:solidFill>
              </a:rPr>
              <a:t>within 5% of a non-SWAM</a:t>
            </a:r>
            <a:r>
              <a:rPr lang="en-US" sz="2000" dirty="0">
                <a:solidFill>
                  <a:schemeClr val="bg1"/>
                </a:solidFill>
              </a:rPr>
              <a:t>)</a:t>
            </a:r>
          </a:p>
        </p:txBody>
      </p:sp>
      <p:sp>
        <p:nvSpPr>
          <p:cNvPr id="6" name="TextBox 5">
            <a:extLst>
              <a:ext uri="{FF2B5EF4-FFF2-40B4-BE49-F238E27FC236}">
                <a16:creationId xmlns:a16="http://schemas.microsoft.com/office/drawing/2014/main" id="{239836B8-66A5-47D6-2D0E-17B298D17581}"/>
              </a:ext>
            </a:extLst>
          </p:cNvPr>
          <p:cNvSpPr txBox="1"/>
          <p:nvPr/>
        </p:nvSpPr>
        <p:spPr>
          <a:xfrm>
            <a:off x="512164" y="3798332"/>
            <a:ext cx="8077200" cy="1200329"/>
          </a:xfrm>
          <a:prstGeom prst="rect">
            <a:avLst/>
          </a:prstGeom>
          <a:noFill/>
        </p:spPr>
        <p:txBody>
          <a:bodyPr wrap="square">
            <a:spAutoFit/>
          </a:bodyPr>
          <a:lstStyle/>
          <a:p>
            <a:pPr algn="ctr"/>
            <a:r>
              <a:rPr lang="en-US" sz="2400" b="1" u="sng" dirty="0">
                <a:solidFill>
                  <a:srgbClr val="00B0F0"/>
                </a:solidFill>
              </a:rPr>
              <a:t>Justification</a:t>
            </a:r>
            <a:r>
              <a:rPr lang="en-US" sz="2400" dirty="0">
                <a:solidFill>
                  <a:schemeClr val="bg1"/>
                </a:solidFill>
              </a:rPr>
              <a:t>: If a “fair and reasonable” </a:t>
            </a:r>
            <a:r>
              <a:rPr lang="en-US" sz="2400" dirty="0" err="1">
                <a:solidFill>
                  <a:schemeClr val="bg1"/>
                </a:solidFill>
              </a:rPr>
              <a:t>SWaM</a:t>
            </a:r>
            <a:r>
              <a:rPr lang="en-US" sz="2400" dirty="0">
                <a:solidFill>
                  <a:schemeClr val="bg1"/>
                </a:solidFill>
              </a:rPr>
              <a:t> option is not available, you will need to complete a “price reasonableness” form, submit with log and keep on file.</a:t>
            </a:r>
          </a:p>
        </p:txBody>
      </p:sp>
      <p:cxnSp>
        <p:nvCxnSpPr>
          <p:cNvPr id="7" name="Straight Connector 6">
            <a:extLst>
              <a:ext uri="{FF2B5EF4-FFF2-40B4-BE49-F238E27FC236}">
                <a16:creationId xmlns:a16="http://schemas.microsoft.com/office/drawing/2014/main" id="{DED5B4CC-67A4-4D1A-BBAA-5B657377CBB0}"/>
              </a:ext>
            </a:extLst>
          </p:cNvPr>
          <p:cNvCxnSpPr/>
          <p:nvPr/>
        </p:nvCxnSpPr>
        <p:spPr bwMode="gray">
          <a:xfrm>
            <a:off x="304800" y="2045732"/>
            <a:ext cx="8382000" cy="0"/>
          </a:xfrm>
          <a:prstGeom prst="line">
            <a:avLst/>
          </a:prstGeom>
          <a:noFill/>
          <a:ln w="12700">
            <a:solidFill>
              <a:schemeClr val="bg1">
                <a:lumMod val="75000"/>
              </a:schemeClr>
            </a:solidFill>
            <a:round/>
            <a:headEnd type="none" w="lg" len="lg"/>
            <a:tailEnd type="none" w="lg" len="lg"/>
          </a:ln>
          <a:effectLst/>
        </p:spPr>
      </p:cxnSp>
      <p:cxnSp>
        <p:nvCxnSpPr>
          <p:cNvPr id="8" name="Straight Connector 7">
            <a:extLst>
              <a:ext uri="{FF2B5EF4-FFF2-40B4-BE49-F238E27FC236}">
                <a16:creationId xmlns:a16="http://schemas.microsoft.com/office/drawing/2014/main" id="{85968810-DBE7-3B04-A849-041FB3BD5F75}"/>
              </a:ext>
            </a:extLst>
          </p:cNvPr>
          <p:cNvCxnSpPr/>
          <p:nvPr/>
        </p:nvCxnSpPr>
        <p:spPr bwMode="gray">
          <a:xfrm>
            <a:off x="304800" y="3645932"/>
            <a:ext cx="8382000" cy="0"/>
          </a:xfrm>
          <a:prstGeom prst="line">
            <a:avLst/>
          </a:prstGeom>
          <a:noFill/>
          <a:ln w="12700">
            <a:solidFill>
              <a:schemeClr val="bg1">
                <a:lumMod val="75000"/>
              </a:schemeClr>
            </a:solidFill>
            <a:round/>
            <a:headEnd type="none" w="lg" len="lg"/>
            <a:tailEnd type="none" w="lg" len="lg"/>
          </a:ln>
          <a:effectLst/>
        </p:spPr>
      </p:cxnSp>
      <p:cxnSp>
        <p:nvCxnSpPr>
          <p:cNvPr id="9" name="Straight Connector 8">
            <a:extLst>
              <a:ext uri="{FF2B5EF4-FFF2-40B4-BE49-F238E27FC236}">
                <a16:creationId xmlns:a16="http://schemas.microsoft.com/office/drawing/2014/main" id="{DAB0DDFB-3A5D-327A-C187-B3A8974693AB}"/>
              </a:ext>
            </a:extLst>
          </p:cNvPr>
          <p:cNvCxnSpPr/>
          <p:nvPr/>
        </p:nvCxnSpPr>
        <p:spPr bwMode="gray">
          <a:xfrm>
            <a:off x="304800" y="5091806"/>
            <a:ext cx="8382000" cy="0"/>
          </a:xfrm>
          <a:prstGeom prst="line">
            <a:avLst/>
          </a:prstGeom>
          <a:noFill/>
          <a:ln w="12700">
            <a:solidFill>
              <a:schemeClr val="bg1">
                <a:lumMod val="75000"/>
              </a:schemeClr>
            </a:solidFill>
            <a:round/>
            <a:headEnd type="none" w="lg" len="lg"/>
            <a:tailEnd type="none" w="lg" len="lg"/>
          </a:ln>
          <a:effectLst/>
        </p:spPr>
      </p:cxnSp>
      <p:sp>
        <p:nvSpPr>
          <p:cNvPr id="10" name="TextBox 9">
            <a:extLst>
              <a:ext uri="{FF2B5EF4-FFF2-40B4-BE49-F238E27FC236}">
                <a16:creationId xmlns:a16="http://schemas.microsoft.com/office/drawing/2014/main" id="{D1AE0A39-450A-E5BD-B73C-8A0D9CBF93F8}"/>
              </a:ext>
            </a:extLst>
          </p:cNvPr>
          <p:cNvSpPr txBox="1"/>
          <p:nvPr/>
        </p:nvSpPr>
        <p:spPr>
          <a:xfrm>
            <a:off x="381000" y="5188803"/>
            <a:ext cx="8077200" cy="830997"/>
          </a:xfrm>
          <a:prstGeom prst="rect">
            <a:avLst/>
          </a:prstGeom>
          <a:noFill/>
        </p:spPr>
        <p:txBody>
          <a:bodyPr wrap="square">
            <a:spAutoFit/>
          </a:bodyPr>
          <a:lstStyle/>
          <a:p>
            <a:pPr algn="ctr"/>
            <a:r>
              <a:rPr lang="en-US" sz="2400" b="1" u="sng" dirty="0">
                <a:solidFill>
                  <a:srgbClr val="00B0F0"/>
                </a:solidFill>
              </a:rPr>
              <a:t>Summary</a:t>
            </a:r>
            <a:r>
              <a:rPr lang="en-US" sz="2400" dirty="0">
                <a:solidFill>
                  <a:schemeClr val="bg1"/>
                </a:solidFill>
              </a:rPr>
              <a:t>: Meeting the Commonwealth </a:t>
            </a:r>
            <a:r>
              <a:rPr lang="en-US" sz="2400" dirty="0" err="1">
                <a:solidFill>
                  <a:schemeClr val="bg1"/>
                </a:solidFill>
              </a:rPr>
              <a:t>SWaM</a:t>
            </a:r>
            <a:r>
              <a:rPr lang="en-US" sz="2400" dirty="0">
                <a:solidFill>
                  <a:schemeClr val="bg1"/>
                </a:solidFill>
              </a:rPr>
              <a:t> targets is an important, collaborative effort.</a:t>
            </a:r>
          </a:p>
        </p:txBody>
      </p:sp>
    </p:spTree>
    <p:extLst>
      <p:ext uri="{BB962C8B-B14F-4D97-AF65-F5344CB8AC3E}">
        <p14:creationId xmlns:p14="http://schemas.microsoft.com/office/powerpoint/2010/main" val="253547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EFB78C-1EBD-4502-17DA-831676077253}"/>
              </a:ext>
            </a:extLst>
          </p:cNvPr>
          <p:cNvSpPr txBox="1"/>
          <p:nvPr/>
        </p:nvSpPr>
        <p:spPr>
          <a:xfrm>
            <a:off x="0" y="304800"/>
            <a:ext cx="9144000" cy="646331"/>
          </a:xfrm>
          <a:prstGeom prst="rect">
            <a:avLst/>
          </a:prstGeom>
          <a:noFill/>
        </p:spPr>
        <p:txBody>
          <a:bodyPr wrap="square">
            <a:spAutoFit/>
          </a:bodyPr>
          <a:lstStyle/>
          <a:p>
            <a:pPr algn="ctr">
              <a:buClr>
                <a:srgbClr val="FFFF00"/>
              </a:buClr>
            </a:pPr>
            <a:r>
              <a:rPr lang="en-US" sz="3600" b="1" dirty="0">
                <a:solidFill>
                  <a:srgbClr val="FFFF00"/>
                </a:solidFill>
              </a:rPr>
              <a:t>Locating Suppliers in </a:t>
            </a:r>
            <a:r>
              <a:rPr lang="en-US" sz="3600" b="1" dirty="0" err="1">
                <a:solidFill>
                  <a:srgbClr val="FFFF00"/>
                </a:solidFill>
              </a:rPr>
              <a:t>eVA</a:t>
            </a:r>
            <a:endParaRPr lang="en-US" sz="3600" b="1" dirty="0">
              <a:solidFill>
                <a:srgbClr val="FFFF00"/>
              </a:solidFill>
            </a:endParaRPr>
          </a:p>
        </p:txBody>
      </p:sp>
      <p:grpSp>
        <p:nvGrpSpPr>
          <p:cNvPr id="28" name="Group 27">
            <a:extLst>
              <a:ext uri="{FF2B5EF4-FFF2-40B4-BE49-F238E27FC236}">
                <a16:creationId xmlns:a16="http://schemas.microsoft.com/office/drawing/2014/main" id="{C0457043-D1B4-A567-3BC9-96FD60A576CD}"/>
              </a:ext>
            </a:extLst>
          </p:cNvPr>
          <p:cNvGrpSpPr/>
          <p:nvPr/>
        </p:nvGrpSpPr>
        <p:grpSpPr>
          <a:xfrm>
            <a:off x="439057" y="1105263"/>
            <a:ext cx="7362372" cy="676619"/>
            <a:chOff x="471714" y="4912446"/>
            <a:chExt cx="7362372" cy="676619"/>
          </a:xfrm>
        </p:grpSpPr>
        <p:sp>
          <p:nvSpPr>
            <p:cNvPr id="29" name="Oval 28">
              <a:extLst>
                <a:ext uri="{FF2B5EF4-FFF2-40B4-BE49-F238E27FC236}">
                  <a16:creationId xmlns:a16="http://schemas.microsoft.com/office/drawing/2014/main" id="{D2A26693-48E5-6888-0ED6-A9C909F55F8D}"/>
                </a:ext>
              </a:extLst>
            </p:cNvPr>
            <p:cNvSpPr/>
            <p:nvPr/>
          </p:nvSpPr>
          <p:spPr>
            <a:xfrm>
              <a:off x="471714" y="4925896"/>
              <a:ext cx="228600" cy="228600"/>
            </a:xfrm>
            <a:prstGeom prst="ellipse">
              <a:avLst/>
            </a:prstGeom>
            <a:ln>
              <a:solidFill>
                <a:srgbClr val="FFFC0D"/>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a:lstStyle>
            <a:p>
              <a:pPr algn="ctr"/>
              <a:r>
                <a:rPr lang="en-US" sz="1600" dirty="0">
                  <a:solidFill>
                    <a:schemeClr val="bg2">
                      <a:lumMod val="20000"/>
                      <a:lumOff val="80000"/>
                    </a:schemeClr>
                  </a:solidFill>
                </a:rPr>
                <a:t>1</a:t>
              </a:r>
            </a:p>
          </p:txBody>
        </p:sp>
        <p:sp>
          <p:nvSpPr>
            <p:cNvPr id="30" name="TextBox 6">
              <a:extLst>
                <a:ext uri="{FF2B5EF4-FFF2-40B4-BE49-F238E27FC236}">
                  <a16:creationId xmlns:a16="http://schemas.microsoft.com/office/drawing/2014/main" id="{22A4FCF1-4B47-3841-8F87-A18841AFBDEC}"/>
                </a:ext>
              </a:extLst>
            </p:cNvPr>
            <p:cNvSpPr txBox="1"/>
            <p:nvPr/>
          </p:nvSpPr>
          <p:spPr>
            <a:xfrm>
              <a:off x="762000" y="4912446"/>
              <a:ext cx="7072086" cy="676619"/>
            </a:xfrm>
            <a:prstGeom prst="rect">
              <a:avLst/>
            </a:prstGeom>
            <a:noFill/>
          </p:spPr>
          <p:txBody>
            <a:bodyPr vert="horz" wrap="square" lIns="0" tIns="0" rIns="0" bIns="0" rtlCol="0">
              <a:noAutofit/>
            </a:bodyPr>
            <a:ls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a:lstStyle>
            <a:p>
              <a:endParaRPr lang="en-US" sz="1800" dirty="0">
                <a:solidFill>
                  <a:schemeClr val="bg2">
                    <a:lumMod val="20000"/>
                    <a:lumOff val="80000"/>
                  </a:schemeClr>
                </a:solidFill>
              </a:endParaRPr>
            </a:p>
          </p:txBody>
        </p:sp>
      </p:grpSp>
      <p:sp>
        <p:nvSpPr>
          <p:cNvPr id="31" name="TextBox 30">
            <a:extLst>
              <a:ext uri="{FF2B5EF4-FFF2-40B4-BE49-F238E27FC236}">
                <a16:creationId xmlns:a16="http://schemas.microsoft.com/office/drawing/2014/main" id="{75BA4725-AC35-D919-742D-4A6FCB47345F}"/>
              </a:ext>
            </a:extLst>
          </p:cNvPr>
          <p:cNvSpPr txBox="1"/>
          <p:nvPr/>
        </p:nvSpPr>
        <p:spPr>
          <a:xfrm>
            <a:off x="697762" y="1074240"/>
            <a:ext cx="7477150" cy="369332"/>
          </a:xfrm>
          <a:prstGeom prst="rect">
            <a:avLst/>
          </a:prstGeom>
          <a:noFill/>
        </p:spPr>
        <p:txBody>
          <a:bodyPr wrap="square">
            <a:spAutoFit/>
          </a:bodyPr>
          <a:lstStyle/>
          <a:p>
            <a:r>
              <a:rPr lang="en-US" sz="1800" dirty="0">
                <a:solidFill>
                  <a:schemeClr val="bg2">
                    <a:lumMod val="20000"/>
                    <a:lumOff val="80000"/>
                  </a:schemeClr>
                </a:solidFill>
              </a:rPr>
              <a:t>Select “Browse Suppliers” from the “Suppliers” pull down menu </a:t>
            </a:r>
          </a:p>
        </p:txBody>
      </p:sp>
      <p:pic>
        <p:nvPicPr>
          <p:cNvPr id="34" name="Picture 33">
            <a:extLst>
              <a:ext uri="{FF2B5EF4-FFF2-40B4-BE49-F238E27FC236}">
                <a16:creationId xmlns:a16="http://schemas.microsoft.com/office/drawing/2014/main" id="{1FFE8DE4-A726-91F8-FA24-AB575E9B46A2}"/>
              </a:ext>
            </a:extLst>
          </p:cNvPr>
          <p:cNvPicPr>
            <a:picLocks noChangeAspect="1"/>
          </p:cNvPicPr>
          <p:nvPr/>
        </p:nvPicPr>
        <p:blipFill>
          <a:blip r:embed="rId2"/>
          <a:stretch>
            <a:fillRect/>
          </a:stretch>
        </p:blipFill>
        <p:spPr>
          <a:xfrm>
            <a:off x="802909" y="1660644"/>
            <a:ext cx="6512291" cy="4746598"/>
          </a:xfrm>
          <a:prstGeom prst="rect">
            <a:avLst/>
          </a:prstGeom>
        </p:spPr>
      </p:pic>
      <p:grpSp>
        <p:nvGrpSpPr>
          <p:cNvPr id="37" name="Group 36">
            <a:extLst>
              <a:ext uri="{FF2B5EF4-FFF2-40B4-BE49-F238E27FC236}">
                <a16:creationId xmlns:a16="http://schemas.microsoft.com/office/drawing/2014/main" id="{4C332A4A-00C4-D16F-EFD8-235E8856AA81}"/>
              </a:ext>
            </a:extLst>
          </p:cNvPr>
          <p:cNvGrpSpPr/>
          <p:nvPr/>
        </p:nvGrpSpPr>
        <p:grpSpPr>
          <a:xfrm>
            <a:off x="2667000" y="2895600"/>
            <a:ext cx="1981200" cy="381000"/>
            <a:chOff x="1066800" y="3525513"/>
            <a:chExt cx="1033523" cy="1716377"/>
          </a:xfrm>
        </p:grpSpPr>
        <p:sp>
          <p:nvSpPr>
            <p:cNvPr id="38" name="Rectangle 37">
              <a:extLst>
                <a:ext uri="{FF2B5EF4-FFF2-40B4-BE49-F238E27FC236}">
                  <a16:creationId xmlns:a16="http://schemas.microsoft.com/office/drawing/2014/main" id="{6795FF4C-8948-598F-FEDD-C8EEB4582618}"/>
                </a:ext>
              </a:extLst>
            </p:cNvPr>
            <p:cNvSpPr/>
            <p:nvPr/>
          </p:nvSpPr>
          <p:spPr>
            <a:xfrm>
              <a:off x="1066800" y="3525513"/>
              <a:ext cx="1033523" cy="1656087"/>
            </a:xfrm>
            <a:prstGeom prst="rect">
              <a:avLst/>
            </a:prstGeom>
            <a:noFill/>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err="1"/>
            </a:p>
          </p:txBody>
        </p:sp>
        <p:sp>
          <p:nvSpPr>
            <p:cNvPr id="39" name="Rectangle 38">
              <a:extLst>
                <a:ext uri="{FF2B5EF4-FFF2-40B4-BE49-F238E27FC236}">
                  <a16:creationId xmlns:a16="http://schemas.microsoft.com/office/drawing/2014/main" id="{DBB0A844-DC3F-F818-E620-F3E65676066F}"/>
                </a:ext>
              </a:extLst>
            </p:cNvPr>
            <p:cNvSpPr/>
            <p:nvPr/>
          </p:nvSpPr>
          <p:spPr>
            <a:xfrm>
              <a:off x="1066800" y="3585803"/>
              <a:ext cx="1033523" cy="1656087"/>
            </a:xfrm>
            <a:prstGeom prst="rect">
              <a:avLst/>
            </a:prstGeom>
            <a:solidFill>
              <a:srgbClr val="FFFC0D">
                <a:alpha val="5098"/>
              </a:srgbClr>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err="1"/>
            </a:p>
          </p:txBody>
        </p:sp>
      </p:grpSp>
      <p:sp>
        <p:nvSpPr>
          <p:cNvPr id="40" name="Oval 39">
            <a:extLst>
              <a:ext uri="{FF2B5EF4-FFF2-40B4-BE49-F238E27FC236}">
                <a16:creationId xmlns:a16="http://schemas.microsoft.com/office/drawing/2014/main" id="{A21B68E3-A708-D4D4-5027-6A611FD1D51D}"/>
              </a:ext>
            </a:extLst>
          </p:cNvPr>
          <p:cNvSpPr/>
          <p:nvPr/>
        </p:nvSpPr>
        <p:spPr>
          <a:xfrm>
            <a:off x="2496234" y="2891269"/>
            <a:ext cx="323166" cy="323166"/>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a:solidFill>
                  <a:schemeClr val="bg1"/>
                </a:solidFill>
              </a:rPr>
              <a:t>1</a:t>
            </a:r>
          </a:p>
        </p:txBody>
      </p:sp>
    </p:spTree>
    <p:extLst>
      <p:ext uri="{BB962C8B-B14F-4D97-AF65-F5344CB8AC3E}">
        <p14:creationId xmlns:p14="http://schemas.microsoft.com/office/powerpoint/2010/main" val="201233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0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EFB78C-1EBD-4502-17DA-831676077253}"/>
              </a:ext>
            </a:extLst>
          </p:cNvPr>
          <p:cNvSpPr txBox="1"/>
          <p:nvPr/>
        </p:nvSpPr>
        <p:spPr>
          <a:xfrm>
            <a:off x="0" y="304800"/>
            <a:ext cx="9144000" cy="646331"/>
          </a:xfrm>
          <a:prstGeom prst="rect">
            <a:avLst/>
          </a:prstGeom>
          <a:noFill/>
        </p:spPr>
        <p:txBody>
          <a:bodyPr wrap="square">
            <a:spAutoFit/>
          </a:bodyPr>
          <a:lstStyle/>
          <a:p>
            <a:pPr algn="ctr">
              <a:buClr>
                <a:srgbClr val="FFFF00"/>
              </a:buClr>
            </a:pPr>
            <a:r>
              <a:rPr lang="en-US" sz="3600" b="1" dirty="0">
                <a:solidFill>
                  <a:srgbClr val="FFFF00"/>
                </a:solidFill>
              </a:rPr>
              <a:t>Locating Suppliers in </a:t>
            </a:r>
            <a:r>
              <a:rPr lang="en-US" sz="3600" b="1" dirty="0" err="1">
                <a:solidFill>
                  <a:srgbClr val="FFFF00"/>
                </a:solidFill>
              </a:rPr>
              <a:t>eVA</a:t>
            </a:r>
            <a:r>
              <a:rPr lang="en-US" sz="3600" b="1" dirty="0">
                <a:solidFill>
                  <a:srgbClr val="FFFF00"/>
                </a:solidFill>
              </a:rPr>
              <a:t> </a:t>
            </a:r>
            <a:r>
              <a:rPr lang="en-US" sz="2800" dirty="0">
                <a:solidFill>
                  <a:srgbClr val="FFFF00"/>
                </a:solidFill>
              </a:rPr>
              <a:t>(cont’d)</a:t>
            </a:r>
            <a:endParaRPr lang="en-US" sz="3600" b="1" dirty="0">
              <a:solidFill>
                <a:srgbClr val="FFFF00"/>
              </a:solidFill>
            </a:endParaRPr>
          </a:p>
        </p:txBody>
      </p:sp>
      <p:grpSp>
        <p:nvGrpSpPr>
          <p:cNvPr id="28" name="Group 27">
            <a:extLst>
              <a:ext uri="{FF2B5EF4-FFF2-40B4-BE49-F238E27FC236}">
                <a16:creationId xmlns:a16="http://schemas.microsoft.com/office/drawing/2014/main" id="{C0457043-D1B4-A567-3BC9-96FD60A576CD}"/>
              </a:ext>
            </a:extLst>
          </p:cNvPr>
          <p:cNvGrpSpPr/>
          <p:nvPr/>
        </p:nvGrpSpPr>
        <p:grpSpPr>
          <a:xfrm>
            <a:off x="439057" y="1105263"/>
            <a:ext cx="7362372" cy="676619"/>
            <a:chOff x="471714" y="4912446"/>
            <a:chExt cx="7362372" cy="676619"/>
          </a:xfrm>
        </p:grpSpPr>
        <p:sp>
          <p:nvSpPr>
            <p:cNvPr id="29" name="Oval 28">
              <a:extLst>
                <a:ext uri="{FF2B5EF4-FFF2-40B4-BE49-F238E27FC236}">
                  <a16:creationId xmlns:a16="http://schemas.microsoft.com/office/drawing/2014/main" id="{D2A26693-48E5-6888-0ED6-A9C909F55F8D}"/>
                </a:ext>
              </a:extLst>
            </p:cNvPr>
            <p:cNvSpPr/>
            <p:nvPr/>
          </p:nvSpPr>
          <p:spPr>
            <a:xfrm>
              <a:off x="471714" y="4925896"/>
              <a:ext cx="228600" cy="228600"/>
            </a:xfrm>
            <a:prstGeom prst="ellipse">
              <a:avLst/>
            </a:prstGeom>
            <a:ln>
              <a:solidFill>
                <a:srgbClr val="FFFC0D"/>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a:lstStyle>
            <a:p>
              <a:pPr algn="ctr"/>
              <a:r>
                <a:rPr lang="en-US" dirty="0">
                  <a:solidFill>
                    <a:schemeClr val="bg2">
                      <a:lumMod val="20000"/>
                      <a:lumOff val="80000"/>
                    </a:schemeClr>
                  </a:solidFill>
                </a:rPr>
                <a:t>2</a:t>
              </a:r>
              <a:endParaRPr lang="en-US" sz="1600" dirty="0">
                <a:solidFill>
                  <a:schemeClr val="bg2">
                    <a:lumMod val="20000"/>
                    <a:lumOff val="80000"/>
                  </a:schemeClr>
                </a:solidFill>
              </a:endParaRPr>
            </a:p>
          </p:txBody>
        </p:sp>
        <p:sp>
          <p:nvSpPr>
            <p:cNvPr id="30" name="TextBox 6">
              <a:extLst>
                <a:ext uri="{FF2B5EF4-FFF2-40B4-BE49-F238E27FC236}">
                  <a16:creationId xmlns:a16="http://schemas.microsoft.com/office/drawing/2014/main" id="{22A4FCF1-4B47-3841-8F87-A18841AFBDEC}"/>
                </a:ext>
              </a:extLst>
            </p:cNvPr>
            <p:cNvSpPr txBox="1"/>
            <p:nvPr/>
          </p:nvSpPr>
          <p:spPr>
            <a:xfrm>
              <a:off x="762000" y="4912446"/>
              <a:ext cx="7072086" cy="676619"/>
            </a:xfrm>
            <a:prstGeom prst="rect">
              <a:avLst/>
            </a:prstGeom>
            <a:noFill/>
          </p:spPr>
          <p:txBody>
            <a:bodyPr vert="horz" wrap="square" lIns="0" tIns="0" rIns="0" bIns="0" rtlCol="0">
              <a:noAutofit/>
            </a:bodyPr>
            <a:ls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a:lstStyle>
            <a:p>
              <a:endParaRPr lang="en-US" sz="1800" dirty="0">
                <a:solidFill>
                  <a:schemeClr val="bg2">
                    <a:lumMod val="20000"/>
                    <a:lumOff val="80000"/>
                  </a:schemeClr>
                </a:solidFill>
              </a:endParaRPr>
            </a:p>
          </p:txBody>
        </p:sp>
      </p:grpSp>
      <p:sp>
        <p:nvSpPr>
          <p:cNvPr id="31" name="TextBox 30">
            <a:extLst>
              <a:ext uri="{FF2B5EF4-FFF2-40B4-BE49-F238E27FC236}">
                <a16:creationId xmlns:a16="http://schemas.microsoft.com/office/drawing/2014/main" id="{75BA4725-AC35-D919-742D-4A6FCB47345F}"/>
              </a:ext>
            </a:extLst>
          </p:cNvPr>
          <p:cNvSpPr txBox="1"/>
          <p:nvPr/>
        </p:nvSpPr>
        <p:spPr>
          <a:xfrm>
            <a:off x="697762" y="1074240"/>
            <a:ext cx="7477150" cy="369332"/>
          </a:xfrm>
          <a:prstGeom prst="rect">
            <a:avLst/>
          </a:prstGeom>
          <a:noFill/>
        </p:spPr>
        <p:txBody>
          <a:bodyPr wrap="square">
            <a:spAutoFit/>
          </a:bodyPr>
          <a:lstStyle/>
          <a:p>
            <a:r>
              <a:rPr lang="en-US" sz="1800" dirty="0">
                <a:solidFill>
                  <a:schemeClr val="bg2">
                    <a:lumMod val="20000"/>
                    <a:lumOff val="80000"/>
                  </a:schemeClr>
                </a:solidFill>
              </a:rPr>
              <a:t>Open the “filter” option on the Suppliers page</a:t>
            </a:r>
          </a:p>
        </p:txBody>
      </p:sp>
      <p:pic>
        <p:nvPicPr>
          <p:cNvPr id="3" name="Picture 2">
            <a:extLst>
              <a:ext uri="{FF2B5EF4-FFF2-40B4-BE49-F238E27FC236}">
                <a16:creationId xmlns:a16="http://schemas.microsoft.com/office/drawing/2014/main" id="{7FA5C5DE-1BED-D8D7-42DD-D1950DA14028}"/>
              </a:ext>
            </a:extLst>
          </p:cNvPr>
          <p:cNvPicPr>
            <a:picLocks noChangeAspect="1"/>
          </p:cNvPicPr>
          <p:nvPr/>
        </p:nvPicPr>
        <p:blipFill>
          <a:blip r:embed="rId2"/>
          <a:stretch>
            <a:fillRect/>
          </a:stretch>
        </p:blipFill>
        <p:spPr>
          <a:xfrm>
            <a:off x="1371599" y="1566681"/>
            <a:ext cx="6704511" cy="3157719"/>
          </a:xfrm>
          <a:prstGeom prst="rect">
            <a:avLst/>
          </a:prstGeom>
        </p:spPr>
      </p:pic>
      <p:grpSp>
        <p:nvGrpSpPr>
          <p:cNvPr id="37" name="Group 36">
            <a:extLst>
              <a:ext uri="{FF2B5EF4-FFF2-40B4-BE49-F238E27FC236}">
                <a16:creationId xmlns:a16="http://schemas.microsoft.com/office/drawing/2014/main" id="{4C332A4A-00C4-D16F-EFD8-235E8856AA81}"/>
              </a:ext>
            </a:extLst>
          </p:cNvPr>
          <p:cNvGrpSpPr/>
          <p:nvPr/>
        </p:nvGrpSpPr>
        <p:grpSpPr>
          <a:xfrm>
            <a:off x="1310248" y="2408682"/>
            <a:ext cx="289952" cy="323166"/>
            <a:chOff x="1066800" y="3525513"/>
            <a:chExt cx="1033523" cy="1716377"/>
          </a:xfrm>
        </p:grpSpPr>
        <p:sp>
          <p:nvSpPr>
            <p:cNvPr id="38" name="Rectangle 37">
              <a:extLst>
                <a:ext uri="{FF2B5EF4-FFF2-40B4-BE49-F238E27FC236}">
                  <a16:creationId xmlns:a16="http://schemas.microsoft.com/office/drawing/2014/main" id="{6795FF4C-8948-598F-FEDD-C8EEB4582618}"/>
                </a:ext>
              </a:extLst>
            </p:cNvPr>
            <p:cNvSpPr/>
            <p:nvPr/>
          </p:nvSpPr>
          <p:spPr>
            <a:xfrm>
              <a:off x="1066800" y="3525513"/>
              <a:ext cx="1033523" cy="1656087"/>
            </a:xfrm>
            <a:prstGeom prst="rect">
              <a:avLst/>
            </a:prstGeom>
            <a:noFill/>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err="1"/>
            </a:p>
          </p:txBody>
        </p:sp>
        <p:sp>
          <p:nvSpPr>
            <p:cNvPr id="39" name="Rectangle 38">
              <a:extLst>
                <a:ext uri="{FF2B5EF4-FFF2-40B4-BE49-F238E27FC236}">
                  <a16:creationId xmlns:a16="http://schemas.microsoft.com/office/drawing/2014/main" id="{DBB0A844-DC3F-F818-E620-F3E65676066F}"/>
                </a:ext>
              </a:extLst>
            </p:cNvPr>
            <p:cNvSpPr/>
            <p:nvPr/>
          </p:nvSpPr>
          <p:spPr>
            <a:xfrm>
              <a:off x="1066800" y="3585803"/>
              <a:ext cx="1033523" cy="1656087"/>
            </a:xfrm>
            <a:prstGeom prst="rect">
              <a:avLst/>
            </a:prstGeom>
            <a:solidFill>
              <a:srgbClr val="FFFC0D">
                <a:alpha val="5098"/>
              </a:srgbClr>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err="1"/>
            </a:p>
          </p:txBody>
        </p:sp>
      </p:grpSp>
      <p:sp>
        <p:nvSpPr>
          <p:cNvPr id="40" name="Oval 39">
            <a:extLst>
              <a:ext uri="{FF2B5EF4-FFF2-40B4-BE49-F238E27FC236}">
                <a16:creationId xmlns:a16="http://schemas.microsoft.com/office/drawing/2014/main" id="{A21B68E3-A708-D4D4-5027-6A611FD1D51D}"/>
              </a:ext>
            </a:extLst>
          </p:cNvPr>
          <p:cNvSpPr/>
          <p:nvPr/>
        </p:nvSpPr>
        <p:spPr>
          <a:xfrm>
            <a:off x="1030290" y="2209800"/>
            <a:ext cx="323166" cy="323166"/>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a:solidFill>
                  <a:schemeClr val="bg1"/>
                </a:solidFill>
              </a:rPr>
              <a:t>2</a:t>
            </a:r>
          </a:p>
        </p:txBody>
      </p:sp>
    </p:spTree>
    <p:extLst>
      <p:ext uri="{BB962C8B-B14F-4D97-AF65-F5344CB8AC3E}">
        <p14:creationId xmlns:p14="http://schemas.microsoft.com/office/powerpoint/2010/main" val="39943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0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EFB78C-1EBD-4502-17DA-831676077253}"/>
              </a:ext>
            </a:extLst>
          </p:cNvPr>
          <p:cNvSpPr txBox="1"/>
          <p:nvPr/>
        </p:nvSpPr>
        <p:spPr>
          <a:xfrm>
            <a:off x="0" y="304800"/>
            <a:ext cx="9144000" cy="646331"/>
          </a:xfrm>
          <a:prstGeom prst="rect">
            <a:avLst/>
          </a:prstGeom>
          <a:noFill/>
        </p:spPr>
        <p:txBody>
          <a:bodyPr wrap="square">
            <a:spAutoFit/>
          </a:bodyPr>
          <a:lstStyle/>
          <a:p>
            <a:pPr algn="ctr">
              <a:buClr>
                <a:srgbClr val="FFFF00"/>
              </a:buClr>
            </a:pPr>
            <a:r>
              <a:rPr lang="en-US" sz="3600" b="1" dirty="0">
                <a:solidFill>
                  <a:srgbClr val="FFFF00"/>
                </a:solidFill>
              </a:rPr>
              <a:t>Locating Suppliers in </a:t>
            </a:r>
            <a:r>
              <a:rPr lang="en-US" sz="3600" b="1" dirty="0" err="1">
                <a:solidFill>
                  <a:srgbClr val="FFFF00"/>
                </a:solidFill>
              </a:rPr>
              <a:t>eVA</a:t>
            </a:r>
            <a:r>
              <a:rPr lang="en-US" sz="3600" b="1" dirty="0">
                <a:solidFill>
                  <a:srgbClr val="FFFF00"/>
                </a:solidFill>
              </a:rPr>
              <a:t> </a:t>
            </a:r>
            <a:r>
              <a:rPr lang="en-US" sz="2800" dirty="0">
                <a:solidFill>
                  <a:srgbClr val="FFFF00"/>
                </a:solidFill>
              </a:rPr>
              <a:t>(cont’d)</a:t>
            </a:r>
            <a:endParaRPr lang="en-US" sz="3600" dirty="0">
              <a:solidFill>
                <a:srgbClr val="FFFF00"/>
              </a:solidFill>
            </a:endParaRPr>
          </a:p>
        </p:txBody>
      </p:sp>
      <p:grpSp>
        <p:nvGrpSpPr>
          <p:cNvPr id="28" name="Group 27">
            <a:extLst>
              <a:ext uri="{FF2B5EF4-FFF2-40B4-BE49-F238E27FC236}">
                <a16:creationId xmlns:a16="http://schemas.microsoft.com/office/drawing/2014/main" id="{C0457043-D1B4-A567-3BC9-96FD60A576CD}"/>
              </a:ext>
            </a:extLst>
          </p:cNvPr>
          <p:cNvGrpSpPr/>
          <p:nvPr/>
        </p:nvGrpSpPr>
        <p:grpSpPr>
          <a:xfrm>
            <a:off x="439057" y="1105263"/>
            <a:ext cx="7362372" cy="676619"/>
            <a:chOff x="471714" y="4912446"/>
            <a:chExt cx="7362372" cy="676619"/>
          </a:xfrm>
        </p:grpSpPr>
        <p:sp>
          <p:nvSpPr>
            <p:cNvPr id="29" name="Oval 28">
              <a:extLst>
                <a:ext uri="{FF2B5EF4-FFF2-40B4-BE49-F238E27FC236}">
                  <a16:creationId xmlns:a16="http://schemas.microsoft.com/office/drawing/2014/main" id="{D2A26693-48E5-6888-0ED6-A9C909F55F8D}"/>
                </a:ext>
              </a:extLst>
            </p:cNvPr>
            <p:cNvSpPr/>
            <p:nvPr/>
          </p:nvSpPr>
          <p:spPr>
            <a:xfrm>
              <a:off x="471714" y="4925896"/>
              <a:ext cx="228600" cy="228600"/>
            </a:xfrm>
            <a:prstGeom prst="ellipse">
              <a:avLst/>
            </a:prstGeom>
            <a:ln>
              <a:solidFill>
                <a:srgbClr val="FFFC0D"/>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a:lstStyle>
            <a:p>
              <a:pPr algn="ctr"/>
              <a:r>
                <a:rPr lang="en-US" sz="1600" dirty="0">
                  <a:solidFill>
                    <a:schemeClr val="bg2">
                      <a:lumMod val="20000"/>
                      <a:lumOff val="80000"/>
                    </a:schemeClr>
                  </a:solidFill>
                </a:rPr>
                <a:t>3</a:t>
              </a:r>
            </a:p>
          </p:txBody>
        </p:sp>
        <p:sp>
          <p:nvSpPr>
            <p:cNvPr id="30" name="TextBox 6">
              <a:extLst>
                <a:ext uri="{FF2B5EF4-FFF2-40B4-BE49-F238E27FC236}">
                  <a16:creationId xmlns:a16="http://schemas.microsoft.com/office/drawing/2014/main" id="{22A4FCF1-4B47-3841-8F87-A18841AFBDEC}"/>
                </a:ext>
              </a:extLst>
            </p:cNvPr>
            <p:cNvSpPr txBox="1"/>
            <p:nvPr/>
          </p:nvSpPr>
          <p:spPr>
            <a:xfrm>
              <a:off x="762000" y="4912446"/>
              <a:ext cx="7072086" cy="676619"/>
            </a:xfrm>
            <a:prstGeom prst="rect">
              <a:avLst/>
            </a:prstGeom>
            <a:noFill/>
          </p:spPr>
          <p:txBody>
            <a:bodyPr vert="horz" wrap="square" lIns="0" tIns="0" rIns="0" bIns="0" rtlCol="0">
              <a:noAutofit/>
            </a:bodyPr>
            <a:ls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a:lstStyle>
            <a:p>
              <a:endParaRPr lang="en-US" sz="1800" dirty="0">
                <a:solidFill>
                  <a:schemeClr val="bg2">
                    <a:lumMod val="20000"/>
                    <a:lumOff val="80000"/>
                  </a:schemeClr>
                </a:solidFill>
              </a:endParaRPr>
            </a:p>
          </p:txBody>
        </p:sp>
      </p:grpSp>
      <p:sp>
        <p:nvSpPr>
          <p:cNvPr id="31" name="TextBox 30">
            <a:extLst>
              <a:ext uri="{FF2B5EF4-FFF2-40B4-BE49-F238E27FC236}">
                <a16:creationId xmlns:a16="http://schemas.microsoft.com/office/drawing/2014/main" id="{75BA4725-AC35-D919-742D-4A6FCB47345F}"/>
              </a:ext>
            </a:extLst>
          </p:cNvPr>
          <p:cNvSpPr txBox="1"/>
          <p:nvPr/>
        </p:nvSpPr>
        <p:spPr>
          <a:xfrm>
            <a:off x="697762" y="1074240"/>
            <a:ext cx="7477150" cy="646331"/>
          </a:xfrm>
          <a:prstGeom prst="rect">
            <a:avLst/>
          </a:prstGeom>
          <a:noFill/>
        </p:spPr>
        <p:txBody>
          <a:bodyPr wrap="square">
            <a:spAutoFit/>
          </a:bodyPr>
          <a:lstStyle/>
          <a:p>
            <a:r>
              <a:rPr lang="en-US" sz="1800" dirty="0">
                <a:solidFill>
                  <a:schemeClr val="bg2">
                    <a:lumMod val="20000"/>
                    <a:lumOff val="80000"/>
                  </a:schemeClr>
                </a:solidFill>
              </a:rPr>
              <a:t>From the “filter” window, navigate to the “</a:t>
            </a:r>
            <a:r>
              <a:rPr lang="en-US" sz="1800" dirty="0" err="1">
                <a:solidFill>
                  <a:schemeClr val="bg2">
                    <a:lumMod val="20000"/>
                    <a:lumOff val="80000"/>
                  </a:schemeClr>
                </a:solidFill>
              </a:rPr>
              <a:t>SWaM</a:t>
            </a:r>
            <a:r>
              <a:rPr lang="en-US" sz="1800" dirty="0">
                <a:solidFill>
                  <a:schemeClr val="bg2">
                    <a:lumMod val="20000"/>
                    <a:lumOff val="80000"/>
                  </a:schemeClr>
                </a:solidFill>
              </a:rPr>
              <a:t> Categories” and select “Micro Business” and “Small Business”</a:t>
            </a:r>
          </a:p>
        </p:txBody>
      </p:sp>
      <p:pic>
        <p:nvPicPr>
          <p:cNvPr id="4" name="Content Placeholder 5">
            <a:extLst>
              <a:ext uri="{FF2B5EF4-FFF2-40B4-BE49-F238E27FC236}">
                <a16:creationId xmlns:a16="http://schemas.microsoft.com/office/drawing/2014/main" id="{E44EDADC-B31C-0EAD-AF97-C1EC89499CBD}"/>
              </a:ext>
            </a:extLst>
          </p:cNvPr>
          <p:cNvPicPr>
            <a:picLocks noChangeAspect="1"/>
          </p:cNvPicPr>
          <p:nvPr/>
        </p:nvPicPr>
        <p:blipFill>
          <a:blip r:embed="rId2"/>
          <a:stretch>
            <a:fillRect/>
          </a:stretch>
        </p:blipFill>
        <p:spPr>
          <a:xfrm>
            <a:off x="1845537" y="1901673"/>
            <a:ext cx="5181600" cy="3882087"/>
          </a:xfrm>
          <a:prstGeom prst="rect">
            <a:avLst/>
          </a:prstGeom>
        </p:spPr>
      </p:pic>
      <p:grpSp>
        <p:nvGrpSpPr>
          <p:cNvPr id="5" name="Group 4">
            <a:extLst>
              <a:ext uri="{FF2B5EF4-FFF2-40B4-BE49-F238E27FC236}">
                <a16:creationId xmlns:a16="http://schemas.microsoft.com/office/drawing/2014/main" id="{E24FFAB7-A32F-EB03-ED73-7FD60A8E52FD}"/>
              </a:ext>
            </a:extLst>
          </p:cNvPr>
          <p:cNvGrpSpPr/>
          <p:nvPr/>
        </p:nvGrpSpPr>
        <p:grpSpPr>
          <a:xfrm>
            <a:off x="1843648" y="4161282"/>
            <a:ext cx="2347352" cy="791718"/>
            <a:chOff x="1066800" y="3525513"/>
            <a:chExt cx="1033523" cy="1716377"/>
          </a:xfrm>
        </p:grpSpPr>
        <p:sp>
          <p:nvSpPr>
            <p:cNvPr id="6" name="Rectangle 5">
              <a:extLst>
                <a:ext uri="{FF2B5EF4-FFF2-40B4-BE49-F238E27FC236}">
                  <a16:creationId xmlns:a16="http://schemas.microsoft.com/office/drawing/2014/main" id="{A49EF545-B25A-2A2E-AB0F-51CA72AB27A8}"/>
                </a:ext>
              </a:extLst>
            </p:cNvPr>
            <p:cNvSpPr/>
            <p:nvPr/>
          </p:nvSpPr>
          <p:spPr>
            <a:xfrm>
              <a:off x="1066800" y="3525513"/>
              <a:ext cx="1033523" cy="1656087"/>
            </a:xfrm>
            <a:prstGeom prst="rect">
              <a:avLst/>
            </a:prstGeom>
            <a:noFill/>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err="1"/>
            </a:p>
          </p:txBody>
        </p:sp>
        <p:sp>
          <p:nvSpPr>
            <p:cNvPr id="7" name="Rectangle 6">
              <a:extLst>
                <a:ext uri="{FF2B5EF4-FFF2-40B4-BE49-F238E27FC236}">
                  <a16:creationId xmlns:a16="http://schemas.microsoft.com/office/drawing/2014/main" id="{1EEB20B7-B2BD-8039-70B3-5313E6C8FB28}"/>
                </a:ext>
              </a:extLst>
            </p:cNvPr>
            <p:cNvSpPr/>
            <p:nvPr/>
          </p:nvSpPr>
          <p:spPr>
            <a:xfrm>
              <a:off x="1066800" y="3585803"/>
              <a:ext cx="1033523" cy="1656087"/>
            </a:xfrm>
            <a:prstGeom prst="rect">
              <a:avLst/>
            </a:prstGeom>
            <a:solidFill>
              <a:srgbClr val="FFFC0D">
                <a:alpha val="5098"/>
              </a:srgbClr>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err="1"/>
            </a:p>
          </p:txBody>
        </p:sp>
      </p:grpSp>
      <p:sp>
        <p:nvSpPr>
          <p:cNvPr id="8" name="Oval 7">
            <a:extLst>
              <a:ext uri="{FF2B5EF4-FFF2-40B4-BE49-F238E27FC236}">
                <a16:creationId xmlns:a16="http://schemas.microsoft.com/office/drawing/2014/main" id="{F2ED1DBB-8571-8DB7-0169-5AEC2BE8E7C7}"/>
              </a:ext>
            </a:extLst>
          </p:cNvPr>
          <p:cNvSpPr/>
          <p:nvPr/>
        </p:nvSpPr>
        <p:spPr>
          <a:xfrm>
            <a:off x="1563690" y="3962400"/>
            <a:ext cx="323166" cy="323166"/>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a:solidFill>
                  <a:schemeClr val="bg1"/>
                </a:solidFill>
              </a:rPr>
              <a:t>3</a:t>
            </a:r>
          </a:p>
        </p:txBody>
      </p:sp>
    </p:spTree>
    <p:extLst>
      <p:ext uri="{BB962C8B-B14F-4D97-AF65-F5344CB8AC3E}">
        <p14:creationId xmlns:p14="http://schemas.microsoft.com/office/powerpoint/2010/main" val="351181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0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EFB78C-1EBD-4502-17DA-831676077253}"/>
              </a:ext>
            </a:extLst>
          </p:cNvPr>
          <p:cNvSpPr txBox="1"/>
          <p:nvPr/>
        </p:nvSpPr>
        <p:spPr>
          <a:xfrm>
            <a:off x="0" y="304800"/>
            <a:ext cx="9144000" cy="646331"/>
          </a:xfrm>
          <a:prstGeom prst="rect">
            <a:avLst/>
          </a:prstGeom>
          <a:noFill/>
        </p:spPr>
        <p:txBody>
          <a:bodyPr wrap="square">
            <a:spAutoFit/>
          </a:bodyPr>
          <a:lstStyle/>
          <a:p>
            <a:pPr algn="ctr">
              <a:buClr>
                <a:srgbClr val="FFFF00"/>
              </a:buClr>
            </a:pPr>
            <a:r>
              <a:rPr lang="en-US" sz="3600" b="1" dirty="0">
                <a:solidFill>
                  <a:srgbClr val="FFFF00"/>
                </a:solidFill>
              </a:rPr>
              <a:t>Locating Suppliers in </a:t>
            </a:r>
            <a:r>
              <a:rPr lang="en-US" sz="3600" b="1" dirty="0" err="1">
                <a:solidFill>
                  <a:srgbClr val="FFFF00"/>
                </a:solidFill>
              </a:rPr>
              <a:t>eVA</a:t>
            </a:r>
            <a:r>
              <a:rPr lang="en-US" sz="3600" b="1" dirty="0">
                <a:solidFill>
                  <a:srgbClr val="FFFF00"/>
                </a:solidFill>
              </a:rPr>
              <a:t> </a:t>
            </a:r>
            <a:r>
              <a:rPr lang="en-US" sz="2800" dirty="0">
                <a:solidFill>
                  <a:srgbClr val="FFFF00"/>
                </a:solidFill>
              </a:rPr>
              <a:t>(cont’d)</a:t>
            </a:r>
            <a:endParaRPr lang="en-US" sz="3600" dirty="0">
              <a:solidFill>
                <a:srgbClr val="FFFF00"/>
              </a:solidFill>
            </a:endParaRPr>
          </a:p>
        </p:txBody>
      </p:sp>
      <p:sp>
        <p:nvSpPr>
          <p:cNvPr id="29" name="Oval 28">
            <a:extLst>
              <a:ext uri="{FF2B5EF4-FFF2-40B4-BE49-F238E27FC236}">
                <a16:creationId xmlns:a16="http://schemas.microsoft.com/office/drawing/2014/main" id="{D2A26693-48E5-6888-0ED6-A9C909F55F8D}"/>
              </a:ext>
            </a:extLst>
          </p:cNvPr>
          <p:cNvSpPr/>
          <p:nvPr/>
        </p:nvSpPr>
        <p:spPr>
          <a:xfrm>
            <a:off x="304800" y="2277955"/>
            <a:ext cx="228600" cy="228600"/>
          </a:xfrm>
          <a:prstGeom prst="ellipse">
            <a:avLst/>
          </a:prstGeom>
          <a:ln>
            <a:solidFill>
              <a:srgbClr val="FFFC0D"/>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a:lstStyle>
          <a:p>
            <a:pPr algn="ctr"/>
            <a:r>
              <a:rPr lang="en-US" dirty="0">
                <a:solidFill>
                  <a:schemeClr val="bg2">
                    <a:lumMod val="20000"/>
                    <a:lumOff val="80000"/>
                  </a:schemeClr>
                </a:solidFill>
              </a:rPr>
              <a:t>4</a:t>
            </a:r>
            <a:endParaRPr lang="en-US" sz="1600" dirty="0">
              <a:solidFill>
                <a:schemeClr val="bg2">
                  <a:lumMod val="20000"/>
                  <a:lumOff val="80000"/>
                </a:schemeClr>
              </a:solidFill>
            </a:endParaRPr>
          </a:p>
        </p:txBody>
      </p:sp>
      <p:sp>
        <p:nvSpPr>
          <p:cNvPr id="31" name="TextBox 30">
            <a:extLst>
              <a:ext uri="{FF2B5EF4-FFF2-40B4-BE49-F238E27FC236}">
                <a16:creationId xmlns:a16="http://schemas.microsoft.com/office/drawing/2014/main" id="{75BA4725-AC35-D919-742D-4A6FCB47345F}"/>
              </a:ext>
            </a:extLst>
          </p:cNvPr>
          <p:cNvSpPr txBox="1"/>
          <p:nvPr/>
        </p:nvSpPr>
        <p:spPr>
          <a:xfrm>
            <a:off x="563505" y="2209800"/>
            <a:ext cx="2789072" cy="1477328"/>
          </a:xfrm>
          <a:prstGeom prst="rect">
            <a:avLst/>
          </a:prstGeom>
          <a:noFill/>
        </p:spPr>
        <p:txBody>
          <a:bodyPr wrap="square">
            <a:spAutoFit/>
          </a:bodyPr>
          <a:lstStyle/>
          <a:p>
            <a:r>
              <a:rPr lang="en-US" sz="1800" dirty="0">
                <a:solidFill>
                  <a:schemeClr val="bg2">
                    <a:lumMod val="20000"/>
                    <a:lumOff val="80000"/>
                  </a:schemeClr>
                </a:solidFill>
              </a:rPr>
              <a:t>Additional Search Option: If you scroll down, you may enter additional filter options. City or zip code may be helpful to enter. </a:t>
            </a:r>
          </a:p>
        </p:txBody>
      </p:sp>
      <p:sp>
        <p:nvSpPr>
          <p:cNvPr id="9" name="Oval 8">
            <a:extLst>
              <a:ext uri="{FF2B5EF4-FFF2-40B4-BE49-F238E27FC236}">
                <a16:creationId xmlns:a16="http://schemas.microsoft.com/office/drawing/2014/main" id="{3864FFDE-9AEC-A962-653E-D4D6BD203E77}"/>
              </a:ext>
            </a:extLst>
          </p:cNvPr>
          <p:cNvSpPr/>
          <p:nvPr/>
        </p:nvSpPr>
        <p:spPr>
          <a:xfrm>
            <a:off x="304800" y="4009665"/>
            <a:ext cx="228600" cy="228600"/>
          </a:xfrm>
          <a:prstGeom prst="ellipse">
            <a:avLst/>
          </a:prstGeom>
          <a:ln>
            <a:solidFill>
              <a:srgbClr val="FFFC0D"/>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a:lstStyle>
          <a:p>
            <a:pPr algn="ctr"/>
            <a:r>
              <a:rPr lang="en-US" sz="1600" dirty="0">
                <a:solidFill>
                  <a:schemeClr val="bg2">
                    <a:lumMod val="20000"/>
                    <a:lumOff val="80000"/>
                  </a:schemeClr>
                </a:solidFill>
              </a:rPr>
              <a:t>5</a:t>
            </a:r>
          </a:p>
        </p:txBody>
      </p:sp>
      <p:sp>
        <p:nvSpPr>
          <p:cNvPr id="11" name="TextBox 10">
            <a:extLst>
              <a:ext uri="{FF2B5EF4-FFF2-40B4-BE49-F238E27FC236}">
                <a16:creationId xmlns:a16="http://schemas.microsoft.com/office/drawing/2014/main" id="{EA9D2927-2EA6-40C4-C8CB-E5064569D21E}"/>
              </a:ext>
            </a:extLst>
          </p:cNvPr>
          <p:cNvSpPr txBox="1"/>
          <p:nvPr/>
        </p:nvSpPr>
        <p:spPr>
          <a:xfrm>
            <a:off x="563505" y="3939330"/>
            <a:ext cx="2981350" cy="923330"/>
          </a:xfrm>
          <a:prstGeom prst="rect">
            <a:avLst/>
          </a:prstGeom>
          <a:noFill/>
        </p:spPr>
        <p:txBody>
          <a:bodyPr wrap="square">
            <a:spAutoFit/>
          </a:bodyPr>
          <a:lstStyle/>
          <a:p>
            <a:r>
              <a:rPr lang="en-US" sz="1800" dirty="0">
                <a:solidFill>
                  <a:schemeClr val="bg2">
                    <a:lumMod val="20000"/>
                    <a:lumOff val="80000"/>
                  </a:schemeClr>
                </a:solidFill>
              </a:rPr>
              <a:t>Select “Search” after entering your search options.</a:t>
            </a:r>
          </a:p>
        </p:txBody>
      </p:sp>
      <p:pic>
        <p:nvPicPr>
          <p:cNvPr id="12" name="Picture 11">
            <a:extLst>
              <a:ext uri="{FF2B5EF4-FFF2-40B4-BE49-F238E27FC236}">
                <a16:creationId xmlns:a16="http://schemas.microsoft.com/office/drawing/2014/main" id="{6F0199BB-25C6-6270-20F1-7AC5DE513A76}"/>
              </a:ext>
            </a:extLst>
          </p:cNvPr>
          <p:cNvPicPr>
            <a:picLocks noChangeAspect="1"/>
          </p:cNvPicPr>
          <p:nvPr/>
        </p:nvPicPr>
        <p:blipFill>
          <a:blip r:embed="rId2"/>
          <a:stretch>
            <a:fillRect/>
          </a:stretch>
        </p:blipFill>
        <p:spPr>
          <a:xfrm>
            <a:off x="3657600" y="1206852"/>
            <a:ext cx="5147032" cy="4916269"/>
          </a:xfrm>
          <a:prstGeom prst="rect">
            <a:avLst/>
          </a:prstGeom>
        </p:spPr>
      </p:pic>
      <p:grpSp>
        <p:nvGrpSpPr>
          <p:cNvPr id="5" name="Group 4">
            <a:extLst>
              <a:ext uri="{FF2B5EF4-FFF2-40B4-BE49-F238E27FC236}">
                <a16:creationId xmlns:a16="http://schemas.microsoft.com/office/drawing/2014/main" id="{E24FFAB7-A32F-EB03-ED73-7FD60A8E52FD}"/>
              </a:ext>
            </a:extLst>
          </p:cNvPr>
          <p:cNvGrpSpPr/>
          <p:nvPr/>
        </p:nvGrpSpPr>
        <p:grpSpPr>
          <a:xfrm>
            <a:off x="3810000" y="4034778"/>
            <a:ext cx="2819400" cy="1146822"/>
            <a:chOff x="1066800" y="3525513"/>
            <a:chExt cx="1033523" cy="1716377"/>
          </a:xfrm>
        </p:grpSpPr>
        <p:sp>
          <p:nvSpPr>
            <p:cNvPr id="6" name="Rectangle 5">
              <a:extLst>
                <a:ext uri="{FF2B5EF4-FFF2-40B4-BE49-F238E27FC236}">
                  <a16:creationId xmlns:a16="http://schemas.microsoft.com/office/drawing/2014/main" id="{A49EF545-B25A-2A2E-AB0F-51CA72AB27A8}"/>
                </a:ext>
              </a:extLst>
            </p:cNvPr>
            <p:cNvSpPr/>
            <p:nvPr/>
          </p:nvSpPr>
          <p:spPr>
            <a:xfrm>
              <a:off x="1066800" y="3525513"/>
              <a:ext cx="1033523" cy="1656087"/>
            </a:xfrm>
            <a:prstGeom prst="rect">
              <a:avLst/>
            </a:prstGeom>
            <a:noFill/>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err="1"/>
            </a:p>
          </p:txBody>
        </p:sp>
        <p:sp>
          <p:nvSpPr>
            <p:cNvPr id="7" name="Rectangle 6">
              <a:extLst>
                <a:ext uri="{FF2B5EF4-FFF2-40B4-BE49-F238E27FC236}">
                  <a16:creationId xmlns:a16="http://schemas.microsoft.com/office/drawing/2014/main" id="{1EEB20B7-B2BD-8039-70B3-5313E6C8FB28}"/>
                </a:ext>
              </a:extLst>
            </p:cNvPr>
            <p:cNvSpPr/>
            <p:nvPr/>
          </p:nvSpPr>
          <p:spPr>
            <a:xfrm>
              <a:off x="1066800" y="3585803"/>
              <a:ext cx="1033523" cy="1656087"/>
            </a:xfrm>
            <a:prstGeom prst="rect">
              <a:avLst/>
            </a:prstGeom>
            <a:solidFill>
              <a:srgbClr val="FFFC0D">
                <a:alpha val="5098"/>
              </a:srgbClr>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err="1"/>
            </a:p>
          </p:txBody>
        </p:sp>
      </p:grpSp>
      <p:grpSp>
        <p:nvGrpSpPr>
          <p:cNvPr id="18" name="Group 17">
            <a:extLst>
              <a:ext uri="{FF2B5EF4-FFF2-40B4-BE49-F238E27FC236}">
                <a16:creationId xmlns:a16="http://schemas.microsoft.com/office/drawing/2014/main" id="{C0A01A2B-8556-A762-91AA-33408F1E806F}"/>
              </a:ext>
            </a:extLst>
          </p:cNvPr>
          <p:cNvGrpSpPr/>
          <p:nvPr/>
        </p:nvGrpSpPr>
        <p:grpSpPr>
          <a:xfrm>
            <a:off x="4332956" y="1697511"/>
            <a:ext cx="969786" cy="498541"/>
            <a:chOff x="1066800" y="3525513"/>
            <a:chExt cx="1033523" cy="1716377"/>
          </a:xfrm>
        </p:grpSpPr>
        <p:sp>
          <p:nvSpPr>
            <p:cNvPr id="19" name="Rectangle 18">
              <a:extLst>
                <a:ext uri="{FF2B5EF4-FFF2-40B4-BE49-F238E27FC236}">
                  <a16:creationId xmlns:a16="http://schemas.microsoft.com/office/drawing/2014/main" id="{30837A12-B186-0BE4-ADB4-8F44F4DF832B}"/>
                </a:ext>
              </a:extLst>
            </p:cNvPr>
            <p:cNvSpPr/>
            <p:nvPr/>
          </p:nvSpPr>
          <p:spPr>
            <a:xfrm>
              <a:off x="1066800" y="3525513"/>
              <a:ext cx="1033523" cy="1656087"/>
            </a:xfrm>
            <a:prstGeom prst="rect">
              <a:avLst/>
            </a:prstGeom>
            <a:noFill/>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err="1"/>
            </a:p>
          </p:txBody>
        </p:sp>
        <p:sp>
          <p:nvSpPr>
            <p:cNvPr id="20" name="Rectangle 19">
              <a:extLst>
                <a:ext uri="{FF2B5EF4-FFF2-40B4-BE49-F238E27FC236}">
                  <a16:creationId xmlns:a16="http://schemas.microsoft.com/office/drawing/2014/main" id="{8EFB5EAD-AA51-590D-D18C-A4800A23AE56}"/>
                </a:ext>
              </a:extLst>
            </p:cNvPr>
            <p:cNvSpPr/>
            <p:nvPr/>
          </p:nvSpPr>
          <p:spPr>
            <a:xfrm>
              <a:off x="1066800" y="3585803"/>
              <a:ext cx="1033523" cy="1656087"/>
            </a:xfrm>
            <a:prstGeom prst="rect">
              <a:avLst/>
            </a:prstGeom>
            <a:solidFill>
              <a:srgbClr val="FFFC0D">
                <a:alpha val="5098"/>
              </a:srgbClr>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err="1"/>
            </a:p>
          </p:txBody>
        </p:sp>
      </p:grpSp>
      <p:sp>
        <p:nvSpPr>
          <p:cNvPr id="8" name="Oval 7">
            <a:extLst>
              <a:ext uri="{FF2B5EF4-FFF2-40B4-BE49-F238E27FC236}">
                <a16:creationId xmlns:a16="http://schemas.microsoft.com/office/drawing/2014/main" id="{F2ED1DBB-8571-8DB7-0169-5AEC2BE8E7C7}"/>
              </a:ext>
            </a:extLst>
          </p:cNvPr>
          <p:cNvSpPr/>
          <p:nvPr/>
        </p:nvSpPr>
        <p:spPr>
          <a:xfrm>
            <a:off x="3486834" y="4084646"/>
            <a:ext cx="323166" cy="323166"/>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chemeClr val="bg1"/>
                </a:solidFill>
              </a:rPr>
              <a:t>4</a:t>
            </a:r>
            <a:endParaRPr lang="en-US" sz="1600" b="1" dirty="0">
              <a:solidFill>
                <a:schemeClr val="bg1"/>
              </a:solidFill>
            </a:endParaRPr>
          </a:p>
        </p:txBody>
      </p:sp>
      <p:sp>
        <p:nvSpPr>
          <p:cNvPr id="17" name="Oval 16">
            <a:extLst>
              <a:ext uri="{FF2B5EF4-FFF2-40B4-BE49-F238E27FC236}">
                <a16:creationId xmlns:a16="http://schemas.microsoft.com/office/drawing/2014/main" id="{718052BA-A1B0-A894-535D-C98582E6A08E}"/>
              </a:ext>
            </a:extLst>
          </p:cNvPr>
          <p:cNvSpPr/>
          <p:nvPr/>
        </p:nvSpPr>
        <p:spPr>
          <a:xfrm>
            <a:off x="4009790" y="1553440"/>
            <a:ext cx="323166" cy="323166"/>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a:solidFill>
                  <a:schemeClr val="bg1"/>
                </a:solidFill>
              </a:rPr>
              <a:t>5</a:t>
            </a:r>
          </a:p>
        </p:txBody>
      </p:sp>
    </p:spTree>
    <p:extLst>
      <p:ext uri="{BB962C8B-B14F-4D97-AF65-F5344CB8AC3E}">
        <p14:creationId xmlns:p14="http://schemas.microsoft.com/office/powerpoint/2010/main" val="128445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20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EFB78C-1EBD-4502-17DA-831676077253}"/>
              </a:ext>
            </a:extLst>
          </p:cNvPr>
          <p:cNvSpPr txBox="1"/>
          <p:nvPr/>
        </p:nvSpPr>
        <p:spPr>
          <a:xfrm>
            <a:off x="0" y="304800"/>
            <a:ext cx="9144000" cy="646331"/>
          </a:xfrm>
          <a:prstGeom prst="rect">
            <a:avLst/>
          </a:prstGeom>
          <a:noFill/>
        </p:spPr>
        <p:txBody>
          <a:bodyPr wrap="square">
            <a:spAutoFit/>
          </a:bodyPr>
          <a:lstStyle/>
          <a:p>
            <a:pPr algn="ctr">
              <a:buClr>
                <a:srgbClr val="FFFF00"/>
              </a:buClr>
            </a:pPr>
            <a:r>
              <a:rPr lang="en-US" sz="3600" b="1" dirty="0">
                <a:solidFill>
                  <a:srgbClr val="FFFF00"/>
                </a:solidFill>
              </a:rPr>
              <a:t>Locating Suppliers in </a:t>
            </a:r>
            <a:r>
              <a:rPr lang="en-US" sz="3600" b="1" dirty="0" err="1">
                <a:solidFill>
                  <a:srgbClr val="FFFF00"/>
                </a:solidFill>
              </a:rPr>
              <a:t>eVA</a:t>
            </a:r>
            <a:r>
              <a:rPr lang="en-US" sz="3600" b="1" dirty="0">
                <a:solidFill>
                  <a:srgbClr val="FFFF00"/>
                </a:solidFill>
              </a:rPr>
              <a:t> </a:t>
            </a:r>
            <a:r>
              <a:rPr lang="en-US" sz="2800" dirty="0">
                <a:solidFill>
                  <a:srgbClr val="FFFF00"/>
                </a:solidFill>
              </a:rPr>
              <a:t>(cont’d)</a:t>
            </a:r>
            <a:endParaRPr lang="en-US" sz="3600" dirty="0">
              <a:solidFill>
                <a:srgbClr val="FFFF00"/>
              </a:solidFill>
            </a:endParaRPr>
          </a:p>
        </p:txBody>
      </p:sp>
      <p:sp>
        <p:nvSpPr>
          <p:cNvPr id="29" name="Oval 28">
            <a:extLst>
              <a:ext uri="{FF2B5EF4-FFF2-40B4-BE49-F238E27FC236}">
                <a16:creationId xmlns:a16="http://schemas.microsoft.com/office/drawing/2014/main" id="{D2A26693-48E5-6888-0ED6-A9C909F55F8D}"/>
              </a:ext>
            </a:extLst>
          </p:cNvPr>
          <p:cNvSpPr/>
          <p:nvPr/>
        </p:nvSpPr>
        <p:spPr>
          <a:xfrm>
            <a:off x="304800" y="1165501"/>
            <a:ext cx="228600" cy="228600"/>
          </a:xfrm>
          <a:prstGeom prst="ellipse">
            <a:avLst/>
          </a:prstGeom>
          <a:ln>
            <a:solidFill>
              <a:srgbClr val="FFFC0D"/>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a:lstStyle>
          <a:p>
            <a:pPr algn="ctr"/>
            <a:r>
              <a:rPr lang="en-US" sz="1600" dirty="0">
                <a:solidFill>
                  <a:schemeClr val="bg2">
                    <a:lumMod val="20000"/>
                    <a:lumOff val="80000"/>
                  </a:schemeClr>
                </a:solidFill>
              </a:rPr>
              <a:t>6</a:t>
            </a:r>
          </a:p>
        </p:txBody>
      </p:sp>
      <p:sp>
        <p:nvSpPr>
          <p:cNvPr id="31" name="TextBox 30">
            <a:extLst>
              <a:ext uri="{FF2B5EF4-FFF2-40B4-BE49-F238E27FC236}">
                <a16:creationId xmlns:a16="http://schemas.microsoft.com/office/drawing/2014/main" id="{75BA4725-AC35-D919-742D-4A6FCB47345F}"/>
              </a:ext>
            </a:extLst>
          </p:cNvPr>
          <p:cNvSpPr txBox="1"/>
          <p:nvPr/>
        </p:nvSpPr>
        <p:spPr>
          <a:xfrm>
            <a:off x="563504" y="1097346"/>
            <a:ext cx="8047095" cy="646331"/>
          </a:xfrm>
          <a:prstGeom prst="rect">
            <a:avLst/>
          </a:prstGeom>
          <a:noFill/>
        </p:spPr>
        <p:txBody>
          <a:bodyPr wrap="square">
            <a:spAutoFit/>
          </a:bodyPr>
          <a:lstStyle/>
          <a:p>
            <a:r>
              <a:rPr lang="en-US" sz="1800" dirty="0">
                <a:solidFill>
                  <a:schemeClr val="bg2">
                    <a:lumMod val="20000"/>
                    <a:lumOff val="80000"/>
                  </a:schemeClr>
                </a:solidFill>
              </a:rPr>
              <a:t>After applying your filter, you may want to add a Commodity filter to help narrow the list. </a:t>
            </a:r>
          </a:p>
        </p:txBody>
      </p:sp>
      <p:pic>
        <p:nvPicPr>
          <p:cNvPr id="3" name="Picture 2">
            <a:extLst>
              <a:ext uri="{FF2B5EF4-FFF2-40B4-BE49-F238E27FC236}">
                <a16:creationId xmlns:a16="http://schemas.microsoft.com/office/drawing/2014/main" id="{3E58C9A1-C452-4A87-0EA3-58AF66FC2572}"/>
              </a:ext>
            </a:extLst>
          </p:cNvPr>
          <p:cNvPicPr>
            <a:picLocks noChangeAspect="1"/>
          </p:cNvPicPr>
          <p:nvPr/>
        </p:nvPicPr>
        <p:blipFill>
          <a:blip r:embed="rId2"/>
          <a:stretch>
            <a:fillRect/>
          </a:stretch>
        </p:blipFill>
        <p:spPr>
          <a:xfrm>
            <a:off x="533400" y="1874404"/>
            <a:ext cx="8458200" cy="3547234"/>
          </a:xfrm>
          <a:prstGeom prst="rect">
            <a:avLst/>
          </a:prstGeom>
        </p:spPr>
      </p:pic>
      <p:grpSp>
        <p:nvGrpSpPr>
          <p:cNvPr id="18" name="Group 17">
            <a:extLst>
              <a:ext uri="{FF2B5EF4-FFF2-40B4-BE49-F238E27FC236}">
                <a16:creationId xmlns:a16="http://schemas.microsoft.com/office/drawing/2014/main" id="{C0A01A2B-8556-A762-91AA-33408F1E806F}"/>
              </a:ext>
            </a:extLst>
          </p:cNvPr>
          <p:cNvGrpSpPr/>
          <p:nvPr/>
        </p:nvGrpSpPr>
        <p:grpSpPr>
          <a:xfrm>
            <a:off x="3447366" y="2430071"/>
            <a:ext cx="2590800" cy="2675329"/>
            <a:chOff x="1066800" y="3525513"/>
            <a:chExt cx="1033523" cy="1716377"/>
          </a:xfrm>
        </p:grpSpPr>
        <p:sp>
          <p:nvSpPr>
            <p:cNvPr id="19" name="Rectangle 18">
              <a:extLst>
                <a:ext uri="{FF2B5EF4-FFF2-40B4-BE49-F238E27FC236}">
                  <a16:creationId xmlns:a16="http://schemas.microsoft.com/office/drawing/2014/main" id="{30837A12-B186-0BE4-ADB4-8F44F4DF832B}"/>
                </a:ext>
              </a:extLst>
            </p:cNvPr>
            <p:cNvSpPr/>
            <p:nvPr/>
          </p:nvSpPr>
          <p:spPr>
            <a:xfrm>
              <a:off x="1066800" y="3525513"/>
              <a:ext cx="1033523" cy="1656087"/>
            </a:xfrm>
            <a:prstGeom prst="rect">
              <a:avLst/>
            </a:prstGeom>
            <a:noFill/>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err="1"/>
            </a:p>
          </p:txBody>
        </p:sp>
        <p:sp>
          <p:nvSpPr>
            <p:cNvPr id="20" name="Rectangle 19">
              <a:extLst>
                <a:ext uri="{FF2B5EF4-FFF2-40B4-BE49-F238E27FC236}">
                  <a16:creationId xmlns:a16="http://schemas.microsoft.com/office/drawing/2014/main" id="{8EFB5EAD-AA51-590D-D18C-A4800A23AE56}"/>
                </a:ext>
              </a:extLst>
            </p:cNvPr>
            <p:cNvSpPr/>
            <p:nvPr/>
          </p:nvSpPr>
          <p:spPr>
            <a:xfrm>
              <a:off x="1066800" y="3585803"/>
              <a:ext cx="1033523" cy="1656087"/>
            </a:xfrm>
            <a:prstGeom prst="rect">
              <a:avLst/>
            </a:prstGeom>
            <a:solidFill>
              <a:srgbClr val="FFFC0D">
                <a:alpha val="5098"/>
              </a:srgbClr>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err="1"/>
            </a:p>
          </p:txBody>
        </p:sp>
      </p:grpSp>
      <p:sp>
        <p:nvSpPr>
          <p:cNvPr id="17" name="Oval 16">
            <a:extLst>
              <a:ext uri="{FF2B5EF4-FFF2-40B4-BE49-F238E27FC236}">
                <a16:creationId xmlns:a16="http://schemas.microsoft.com/office/drawing/2014/main" id="{718052BA-A1B0-A894-535D-C98582E6A08E}"/>
              </a:ext>
            </a:extLst>
          </p:cNvPr>
          <p:cNvSpPr/>
          <p:nvPr/>
        </p:nvSpPr>
        <p:spPr>
          <a:xfrm>
            <a:off x="3124200" y="2286000"/>
            <a:ext cx="323166" cy="323166"/>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chemeClr val="bg1"/>
                </a:solidFill>
              </a:rPr>
              <a:t>6</a:t>
            </a:r>
            <a:endParaRPr lang="en-US" sz="1600" b="1" dirty="0">
              <a:solidFill>
                <a:schemeClr val="bg1"/>
              </a:solidFill>
            </a:endParaRPr>
          </a:p>
        </p:txBody>
      </p:sp>
    </p:spTree>
    <p:extLst>
      <p:ext uri="{BB962C8B-B14F-4D97-AF65-F5344CB8AC3E}">
        <p14:creationId xmlns:p14="http://schemas.microsoft.com/office/powerpoint/2010/main" val="24268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92208-8D75-9BF3-C866-941D5D635C67}"/>
              </a:ext>
            </a:extLst>
          </p:cNvPr>
          <p:cNvSpPr>
            <a:spLocks noGrp="1"/>
          </p:cNvSpPr>
          <p:nvPr>
            <p:ph type="ctrTitle" sz="quarter"/>
          </p:nvPr>
        </p:nvSpPr>
        <p:spPr/>
        <p:txBody>
          <a:bodyPr/>
          <a:lstStyle/>
          <a:p>
            <a:r>
              <a:rPr lang="en-US" dirty="0"/>
              <a:t>Step 4. </a:t>
            </a:r>
            <a:br>
              <a:rPr lang="en-US" dirty="0"/>
            </a:br>
            <a:r>
              <a:rPr lang="en-US" dirty="0"/>
              <a:t>Tax Exempt Form</a:t>
            </a:r>
          </a:p>
        </p:txBody>
      </p:sp>
      <p:sp>
        <p:nvSpPr>
          <p:cNvPr id="5" name="Subtitle 4">
            <a:extLst>
              <a:ext uri="{FF2B5EF4-FFF2-40B4-BE49-F238E27FC236}">
                <a16:creationId xmlns:a16="http://schemas.microsoft.com/office/drawing/2014/main" id="{25D8D454-469A-1A9B-6978-DFEC516B238F}"/>
              </a:ext>
            </a:extLst>
          </p:cNvPr>
          <p:cNvSpPr>
            <a:spLocks noGrp="1"/>
          </p:cNvSpPr>
          <p:nvPr>
            <p:ph type="subTitle" idx="1"/>
          </p:nvPr>
        </p:nvSpPr>
        <p:spPr/>
        <p:txBody>
          <a:bodyPr/>
          <a:lstStyle/>
          <a:p>
            <a:r>
              <a:rPr lang="en-US" dirty="0"/>
              <a:t>Ensure you have a completed Tax Exemption Form in hand and provide a copy to vendor. (APSPM 3.24)</a:t>
            </a:r>
          </a:p>
        </p:txBody>
      </p:sp>
      <p:sp>
        <p:nvSpPr>
          <p:cNvPr id="4" name="Text Placeholder 3">
            <a:extLst>
              <a:ext uri="{FF2B5EF4-FFF2-40B4-BE49-F238E27FC236}">
                <a16:creationId xmlns:a16="http://schemas.microsoft.com/office/drawing/2014/main" id="{DFC10A5B-B151-E954-4D4E-B7236E9BC6D0}"/>
              </a:ext>
            </a:extLst>
          </p:cNvPr>
          <p:cNvSpPr>
            <a:spLocks noGrp="1"/>
          </p:cNvSpPr>
          <p:nvPr>
            <p:ph type="body" sz="quarter" idx="16"/>
          </p:nvPr>
        </p:nvSpPr>
        <p:spPr/>
        <p:txBody>
          <a:bodyPr/>
          <a:lstStyle/>
          <a:p>
            <a:r>
              <a:rPr lang="en-US" dirty="0"/>
              <a:t>OTC </a:t>
            </a:r>
            <a:r>
              <a:rPr lang="en-US" dirty="0" err="1"/>
              <a:t>pCard</a:t>
            </a:r>
            <a:r>
              <a:rPr lang="en-US" dirty="0"/>
              <a:t> Steps</a:t>
            </a:r>
          </a:p>
        </p:txBody>
      </p:sp>
      <p:sp>
        <p:nvSpPr>
          <p:cNvPr id="3" name="TextBox 2">
            <a:extLst>
              <a:ext uri="{FF2B5EF4-FFF2-40B4-BE49-F238E27FC236}">
                <a16:creationId xmlns:a16="http://schemas.microsoft.com/office/drawing/2014/main" id="{B3CE8E74-DB84-48E0-BE7A-8DCA73F02E90}"/>
              </a:ext>
            </a:extLst>
          </p:cNvPr>
          <p:cNvSpPr txBox="1"/>
          <p:nvPr/>
        </p:nvSpPr>
        <p:spPr>
          <a:xfrm>
            <a:off x="76200" y="6400800"/>
            <a:ext cx="1828800" cy="381000"/>
          </a:xfrm>
          <a:prstGeom prst="rect">
            <a:avLst/>
          </a:prstGeom>
        </p:spPr>
        <p:txBody>
          <a:bodyPr vert="horz" wrap="square" lIns="0" tIns="0" rIns="0" bIns="0" rtlCol="0">
            <a:noAutofit/>
          </a:bodyPr>
          <a:lstStyle/>
          <a:p>
            <a:pPr algn="ctr"/>
            <a:r>
              <a:rPr lang="en-US" sz="1800" b="1" dirty="0">
                <a:highlight>
                  <a:srgbClr val="003E74"/>
                </a:highlight>
                <a:hlinkClick r:id="rId2" action="ppaction://hlinksldjump"/>
              </a:rPr>
              <a:t>Back to Slide 1</a:t>
            </a:r>
            <a:endParaRPr lang="en-US" sz="1800" b="1" dirty="0">
              <a:highlight>
                <a:srgbClr val="003E74"/>
              </a:highlight>
            </a:endParaRPr>
          </a:p>
        </p:txBody>
      </p:sp>
    </p:spTree>
    <p:extLst>
      <p:ext uri="{BB962C8B-B14F-4D97-AF65-F5344CB8AC3E}">
        <p14:creationId xmlns:p14="http://schemas.microsoft.com/office/powerpoint/2010/main" val="879095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E8B6470-F396-1413-2A1B-A6E4CBD7A7E0}"/>
              </a:ext>
            </a:extLst>
          </p:cNvPr>
          <p:cNvSpPr/>
          <p:nvPr/>
        </p:nvSpPr>
        <p:spPr>
          <a:xfrm>
            <a:off x="4558926" y="1734355"/>
            <a:ext cx="356833" cy="2286000"/>
          </a:xfrm>
          <a:prstGeom prst="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2" name="TextBox 1">
            <a:extLst>
              <a:ext uri="{FF2B5EF4-FFF2-40B4-BE49-F238E27FC236}">
                <a16:creationId xmlns:a16="http://schemas.microsoft.com/office/drawing/2014/main" id="{0E61176A-5463-D635-B640-0403C251509D}"/>
              </a:ext>
            </a:extLst>
          </p:cNvPr>
          <p:cNvSpPr txBox="1"/>
          <p:nvPr/>
        </p:nvSpPr>
        <p:spPr>
          <a:xfrm>
            <a:off x="0" y="0"/>
            <a:ext cx="9144000" cy="1200329"/>
          </a:xfrm>
          <a:prstGeom prst="rect">
            <a:avLst/>
          </a:prstGeom>
          <a:noFill/>
        </p:spPr>
        <p:txBody>
          <a:bodyPr wrap="square">
            <a:spAutoFit/>
          </a:bodyPr>
          <a:lstStyle/>
          <a:p>
            <a:pPr algn="ctr">
              <a:buClr>
                <a:srgbClr val="FFFF00"/>
              </a:buClr>
            </a:pPr>
            <a:r>
              <a:rPr lang="en-US" sz="3600" b="1" dirty="0">
                <a:solidFill>
                  <a:srgbClr val="FFFF00"/>
                </a:solidFill>
              </a:rPr>
              <a:t>Step 4. </a:t>
            </a:r>
            <a:br>
              <a:rPr lang="en-US" sz="3600" b="1" dirty="0">
                <a:solidFill>
                  <a:srgbClr val="FFFF00"/>
                </a:solidFill>
              </a:rPr>
            </a:br>
            <a:r>
              <a:rPr lang="en-US" sz="3600" b="1" dirty="0">
                <a:solidFill>
                  <a:srgbClr val="FFFF00"/>
                </a:solidFill>
              </a:rPr>
              <a:t>Tax Exempt Form</a:t>
            </a:r>
          </a:p>
        </p:txBody>
      </p:sp>
      <p:sp>
        <p:nvSpPr>
          <p:cNvPr id="6" name="Rectangle 5">
            <a:extLst>
              <a:ext uri="{FF2B5EF4-FFF2-40B4-BE49-F238E27FC236}">
                <a16:creationId xmlns:a16="http://schemas.microsoft.com/office/drawing/2014/main" id="{3EC43FBE-E2D8-83B5-166D-2E1DED6C6219}"/>
              </a:ext>
            </a:extLst>
          </p:cNvPr>
          <p:cNvSpPr/>
          <p:nvPr/>
        </p:nvSpPr>
        <p:spPr>
          <a:xfrm>
            <a:off x="381000" y="6019800"/>
            <a:ext cx="6934200" cy="453587"/>
          </a:xfrm>
          <a:prstGeom prst="rect">
            <a:avLst/>
          </a:prstGeom>
          <a:solidFill>
            <a:schemeClr val="accent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bg1"/>
                </a:solidFill>
              </a:rPr>
              <a:t>References: APSPM 3.24, CAPP Tax Bulletin 16-3</a:t>
            </a:r>
          </a:p>
        </p:txBody>
      </p:sp>
      <p:pic>
        <p:nvPicPr>
          <p:cNvPr id="14" name="Picture 13" descr="Scroll Paper Background Images – Browse 136,972 Stock Photos, Vectors, and  Video | Adobe Stock">
            <a:extLst>
              <a:ext uri="{FF2B5EF4-FFF2-40B4-BE49-F238E27FC236}">
                <a16:creationId xmlns:a16="http://schemas.microsoft.com/office/drawing/2014/main" id="{59F0E9E6-387B-1B2D-8CFA-1ED64E551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76197" y="986004"/>
            <a:ext cx="2682635" cy="406342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E90B76D-02E2-D234-B5E4-B2AEA61BB63B}"/>
              </a:ext>
            </a:extLst>
          </p:cNvPr>
          <p:cNvSpPr txBox="1"/>
          <p:nvPr/>
        </p:nvSpPr>
        <p:spPr>
          <a:xfrm>
            <a:off x="817898" y="1743856"/>
            <a:ext cx="3978837" cy="2286000"/>
          </a:xfrm>
          <a:prstGeom prst="rect">
            <a:avLst/>
          </a:prstGeom>
        </p:spPr>
        <p:txBody>
          <a:bodyPr vert="horz" lIns="91440" tIns="45720" rIns="91440" bIns="45720" rtlCol="0" anchor="ctr"/>
          <a:lstStyle>
            <a:defPPr>
              <a:defRPr lang="en-US"/>
            </a:defPPr>
            <a:lvl1pPr algn="ctr" defTabSz="914400" latinLnBrk="0">
              <a:defRPr sz="1800" b="1" kern="1200">
                <a:latin typeface="Century Gothic" panose="020B0502020202020204" pitchFamily="34" charset="0"/>
              </a:defRPr>
            </a:lvl1pPr>
            <a:lvl2pPr marL="457200" defTabSz="914400" latinLnBrk="0">
              <a:defRPr sz="1800" kern="1200"/>
            </a:lvl2pPr>
            <a:lvl3pPr marL="914400" defTabSz="914400" latinLnBrk="0">
              <a:defRPr sz="1800" kern="1200"/>
            </a:lvl3pPr>
            <a:lvl4pPr marL="1371600" defTabSz="914400" latinLnBrk="0">
              <a:defRPr sz="1800" kern="1200"/>
            </a:lvl4pPr>
            <a:lvl5pPr marL="1828800" defTabSz="914400" latinLnBrk="0">
              <a:defRPr sz="1800" kern="1200"/>
            </a:lvl5pPr>
            <a:lvl6pPr marL="2286000" defTabSz="914400" latinLnBrk="0">
              <a:defRPr sz="1800" kern="1200"/>
            </a:lvl6pPr>
            <a:lvl7pPr marL="2743200" defTabSz="914400" latinLnBrk="0">
              <a:defRPr sz="1800" kern="1200"/>
            </a:lvl7pPr>
            <a:lvl8pPr marL="3200400" defTabSz="914400" latinLnBrk="0">
              <a:defRPr sz="1800" kern="1200"/>
            </a:lvl8pPr>
            <a:lvl9pPr marL="3657600" defTabSz="914400" latinLnBrk="0">
              <a:defRPr sz="1800" kern="1200"/>
            </a:lvl9pPr>
          </a:lstStyle>
          <a:p>
            <a:r>
              <a:rPr lang="en-US" dirty="0"/>
              <a:t>State Sales</a:t>
            </a:r>
          </a:p>
          <a:p>
            <a:r>
              <a:rPr lang="en-US" sz="1600" b="0" dirty="0"/>
              <a:t>“The Commonwealth of Virginia is generally exempt from paying Virginia's sales taxes on purchases of tangible personal property for its use or consumption.”</a:t>
            </a:r>
            <a:endParaRPr lang="en-US" b="0" dirty="0"/>
          </a:p>
        </p:txBody>
      </p:sp>
      <p:sp>
        <p:nvSpPr>
          <p:cNvPr id="16" name="TextBox 15">
            <a:extLst>
              <a:ext uri="{FF2B5EF4-FFF2-40B4-BE49-F238E27FC236}">
                <a16:creationId xmlns:a16="http://schemas.microsoft.com/office/drawing/2014/main" id="{3EFF7FA3-864E-97FD-A047-E3EE7CF27D4D}"/>
              </a:ext>
            </a:extLst>
          </p:cNvPr>
          <p:cNvSpPr txBox="1"/>
          <p:nvPr/>
        </p:nvSpPr>
        <p:spPr>
          <a:xfrm>
            <a:off x="399785" y="4419600"/>
            <a:ext cx="8205954" cy="1477328"/>
          </a:xfrm>
          <a:prstGeom prst="rect">
            <a:avLst/>
          </a:prstGeom>
          <a:solidFill>
            <a:schemeClr val="bg2">
              <a:lumMod val="60000"/>
              <a:lumOff val="40000"/>
            </a:schemeClr>
          </a:solidFill>
          <a:effectLst>
            <a:outerShdw blurRad="50800" dist="88900" dir="2700000" algn="tl" rotWithShape="0">
              <a:prstClr val="black">
                <a:alpha val="70000"/>
              </a:prstClr>
            </a:outerShdw>
          </a:effectLst>
        </p:spPr>
        <p:txBody>
          <a:bodyPr wrap="square">
            <a:spAutoFit/>
          </a:bodyPr>
          <a:lstStyle/>
          <a:p>
            <a:pPr algn="ctr"/>
            <a:r>
              <a:rPr lang="en-US" sz="1800" b="1" i="1" dirty="0"/>
              <a:t>Please note: </a:t>
            </a:r>
            <a:br>
              <a:rPr lang="en-US" sz="1800" b="1" i="1" dirty="0"/>
            </a:br>
            <a:r>
              <a:rPr lang="en-US" sz="1800" i="1" dirty="0"/>
              <a:t>If you do pay state sales tax on your over-the-counter purchase in error, then you will need to contact the vendor, provide the exemption form and request a reverse and credit of the state sales tax charges.  </a:t>
            </a:r>
            <a:br>
              <a:rPr lang="en-US" sz="1800" i="1" dirty="0"/>
            </a:br>
            <a:r>
              <a:rPr lang="en-US" sz="1800" i="1" dirty="0"/>
              <a:t>You must post the credit to the same card used to make the purchase.</a:t>
            </a:r>
          </a:p>
        </p:txBody>
      </p:sp>
      <p:pic>
        <p:nvPicPr>
          <p:cNvPr id="17" name="Picture 16" descr="Scroll Paper Background Images – Browse 136,972 Stock Photos, Vectors, and  Video | Adobe Stock">
            <a:extLst>
              <a:ext uri="{FF2B5EF4-FFF2-40B4-BE49-F238E27FC236}">
                <a16:creationId xmlns:a16="http://schemas.microsoft.com/office/drawing/2014/main" id="{B4FA8E35-5B6A-F8CB-99B2-BF1E3E295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504877" y="1000043"/>
            <a:ext cx="2654564" cy="406342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3D7B650C-BDCA-6D74-E3C3-79B294E09648}"/>
              </a:ext>
            </a:extLst>
          </p:cNvPr>
          <p:cNvSpPr txBox="1"/>
          <p:nvPr/>
        </p:nvSpPr>
        <p:spPr>
          <a:xfrm>
            <a:off x="4818595" y="1743856"/>
            <a:ext cx="3978837" cy="2286000"/>
          </a:xfrm>
          <a:prstGeom prst="rect">
            <a:avLst/>
          </a:prstGeom>
        </p:spPr>
        <p:txBody>
          <a:bodyPr vert="horz" lIns="91440" tIns="45720" rIns="91440" bIns="45720" rtlCol="0" anchor="ctr"/>
          <a:lstStyle>
            <a:defPPr>
              <a:defRPr lang="en-US"/>
            </a:defPPr>
            <a:lvl1pPr algn="ctr" defTabSz="914400" latinLnBrk="0">
              <a:defRPr sz="1800" b="1" kern="1200">
                <a:latin typeface="Century Gothic" panose="020B0502020202020204" pitchFamily="34" charset="0"/>
              </a:defRPr>
            </a:lvl1pPr>
            <a:lvl2pPr marL="457200" defTabSz="914400" latinLnBrk="0">
              <a:defRPr sz="1800" kern="1200"/>
            </a:lvl2pPr>
            <a:lvl3pPr marL="914400" defTabSz="914400" latinLnBrk="0">
              <a:defRPr sz="1800" kern="1200"/>
            </a:lvl3pPr>
            <a:lvl4pPr marL="1371600" defTabSz="914400" latinLnBrk="0">
              <a:defRPr sz="1800" kern="1200"/>
            </a:lvl4pPr>
            <a:lvl5pPr marL="1828800" defTabSz="914400" latinLnBrk="0">
              <a:defRPr sz="1800" kern="1200"/>
            </a:lvl5pPr>
            <a:lvl6pPr marL="2286000" defTabSz="914400" latinLnBrk="0">
              <a:defRPr sz="1800" kern="1200"/>
            </a:lvl6pPr>
            <a:lvl7pPr marL="2743200" defTabSz="914400" latinLnBrk="0">
              <a:defRPr sz="1800" kern="1200"/>
            </a:lvl7pPr>
            <a:lvl8pPr marL="3200400" defTabSz="914400" latinLnBrk="0">
              <a:defRPr sz="1800" kern="1200"/>
            </a:lvl8pPr>
            <a:lvl9pPr marL="3657600" defTabSz="914400" latinLnBrk="0">
              <a:defRPr sz="1800" kern="1200"/>
            </a:lvl9pPr>
          </a:lstStyle>
          <a:p>
            <a:r>
              <a:rPr lang="en-US" dirty="0"/>
              <a:t>Excise Tax</a:t>
            </a:r>
          </a:p>
          <a:p>
            <a:r>
              <a:rPr lang="en-US" sz="1600" b="0" dirty="0"/>
              <a:t>“The Commonwealth of Virginia is generally exempt from paying federal excise taxes, except it must pay excise taxes for air transportation, the cost of which is generally defined as any amount paid within the United States for transportation of any person by air.”</a:t>
            </a:r>
            <a:endParaRPr lang="en-US" b="0" dirty="0"/>
          </a:p>
        </p:txBody>
      </p:sp>
      <p:sp>
        <p:nvSpPr>
          <p:cNvPr id="29" name="TextBox 28">
            <a:extLst>
              <a:ext uri="{FF2B5EF4-FFF2-40B4-BE49-F238E27FC236}">
                <a16:creationId xmlns:a16="http://schemas.microsoft.com/office/drawing/2014/main" id="{5FA64446-91D5-4EA7-C8F7-CE202DE72CF4}"/>
              </a:ext>
            </a:extLst>
          </p:cNvPr>
          <p:cNvSpPr txBox="1"/>
          <p:nvPr/>
        </p:nvSpPr>
        <p:spPr>
          <a:xfrm rot="16200000">
            <a:off x="-779957" y="2871302"/>
            <a:ext cx="2636918" cy="338554"/>
          </a:xfrm>
          <a:prstGeom prst="rect">
            <a:avLst/>
          </a:prstGeom>
          <a:solidFill>
            <a:schemeClr val="tx1"/>
          </a:solidFill>
        </p:spPr>
        <p:txBody>
          <a:bodyPr wrap="square">
            <a:spAutoFit/>
          </a:bodyPr>
          <a:lstStyle/>
          <a:p>
            <a:pPr algn="ctr"/>
            <a:r>
              <a:rPr lang="en-US" b="1" dirty="0">
                <a:solidFill>
                  <a:schemeClr val="bg1"/>
                </a:solidFill>
              </a:rPr>
              <a:t>APSPM 3.24</a:t>
            </a:r>
          </a:p>
        </p:txBody>
      </p:sp>
      <p:sp>
        <p:nvSpPr>
          <p:cNvPr id="31" name="TextBox 30">
            <a:extLst>
              <a:ext uri="{FF2B5EF4-FFF2-40B4-BE49-F238E27FC236}">
                <a16:creationId xmlns:a16="http://schemas.microsoft.com/office/drawing/2014/main" id="{110724CC-5C46-94EB-FEEB-7A2EA54DA76D}"/>
              </a:ext>
            </a:extLst>
          </p:cNvPr>
          <p:cNvSpPr txBox="1"/>
          <p:nvPr/>
        </p:nvSpPr>
        <p:spPr>
          <a:xfrm>
            <a:off x="707779" y="4020355"/>
            <a:ext cx="8155796" cy="338554"/>
          </a:xfrm>
          <a:prstGeom prst="rect">
            <a:avLst/>
          </a:prstGeom>
          <a:solidFill>
            <a:schemeClr val="tx1"/>
          </a:solidFill>
        </p:spPr>
        <p:txBody>
          <a:bodyPr wrap="square">
            <a:spAutoFit/>
          </a:bodyPr>
          <a:lstStyle/>
          <a:p>
            <a:pPr algn="ctr"/>
            <a:r>
              <a:rPr lang="en-US" b="1" i="1" dirty="0">
                <a:solidFill>
                  <a:schemeClr val="bg1"/>
                </a:solidFill>
              </a:rPr>
              <a:t>Tax Exemption Certificate (Form ST 12, see Annex 3-F)”</a:t>
            </a:r>
          </a:p>
        </p:txBody>
      </p:sp>
      <p:graphicFrame>
        <p:nvGraphicFramePr>
          <p:cNvPr id="5" name="Table 4">
            <a:extLst>
              <a:ext uri="{FF2B5EF4-FFF2-40B4-BE49-F238E27FC236}">
                <a16:creationId xmlns:a16="http://schemas.microsoft.com/office/drawing/2014/main" id="{96D1490B-1797-FDEC-E5DD-9DCE9B93AEBA}"/>
              </a:ext>
            </a:extLst>
          </p:cNvPr>
          <p:cNvGraphicFramePr>
            <a:graphicFrameLocks noGrp="1"/>
          </p:cNvGraphicFramePr>
          <p:nvPr>
            <p:extLst>
              <p:ext uri="{D42A27DB-BD31-4B8C-83A1-F6EECF244321}">
                <p14:modId xmlns:p14="http://schemas.microsoft.com/office/powerpoint/2010/main" val="2336973766"/>
              </p:ext>
            </p:extLst>
          </p:nvPr>
        </p:nvGraphicFramePr>
        <p:xfrm>
          <a:off x="369224" y="1157514"/>
          <a:ext cx="8501796" cy="579120"/>
        </p:xfrm>
        <a:graphic>
          <a:graphicData uri="http://schemas.openxmlformats.org/drawingml/2006/table">
            <a:tbl>
              <a:tblPr>
                <a:tableStyleId>{3B4B98B0-60AC-42C2-AFA5-B58CD77FA1E5}</a:tableStyleId>
              </a:tblPr>
              <a:tblGrid>
                <a:gridCol w="716280">
                  <a:extLst>
                    <a:ext uri="{9D8B030D-6E8A-4147-A177-3AD203B41FA5}">
                      <a16:colId xmlns:a16="http://schemas.microsoft.com/office/drawing/2014/main" val="1596658677"/>
                    </a:ext>
                  </a:extLst>
                </a:gridCol>
                <a:gridCol w="1929892">
                  <a:extLst>
                    <a:ext uri="{9D8B030D-6E8A-4147-A177-3AD203B41FA5}">
                      <a16:colId xmlns:a16="http://schemas.microsoft.com/office/drawing/2014/main" val="4026427828"/>
                    </a:ext>
                  </a:extLst>
                </a:gridCol>
                <a:gridCol w="5855624">
                  <a:extLst>
                    <a:ext uri="{9D8B030D-6E8A-4147-A177-3AD203B41FA5}">
                      <a16:colId xmlns:a16="http://schemas.microsoft.com/office/drawing/2014/main" val="2213345479"/>
                    </a:ext>
                  </a:extLst>
                </a:gridCol>
              </a:tblGrid>
              <a:tr h="370840">
                <a:tc>
                  <a:txBody>
                    <a:bodyPr/>
                    <a:lstStyle/>
                    <a:p>
                      <a:pPr algn="ctr"/>
                      <a:r>
                        <a:rPr lang="en-US" sz="1600" b="1" dirty="0">
                          <a:solidFill>
                            <a:schemeClr val="bg1">
                              <a:lumMod val="75000"/>
                            </a:schemeClr>
                          </a:solidFill>
                        </a:rPr>
                        <a:t>4</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65000"/>
                        <a:lumOff val="35000"/>
                      </a:schemeClr>
                    </a:solidFill>
                  </a:tcPr>
                </a:tc>
                <a:tc>
                  <a:txBody>
                    <a:bodyPr/>
                    <a:lstStyle/>
                    <a:p>
                      <a:pPr algn="ctr"/>
                      <a:r>
                        <a:rPr lang="en-US" sz="1600" b="1" dirty="0"/>
                        <a:t>Tax Exempt Form</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tc>
                  <a:txBody>
                    <a:bodyPr/>
                    <a:lstStyle/>
                    <a:p>
                      <a:r>
                        <a:rPr lang="en-US" sz="1600" dirty="0"/>
                        <a:t>Ensure you have a completed Tax Exemption Form in hand and provide a copy to vendor. (APSPM 3.24)</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2491636"/>
                  </a:ext>
                </a:extLst>
              </a:tr>
            </a:tbl>
          </a:graphicData>
        </a:graphic>
      </p:graphicFrame>
    </p:spTree>
    <p:extLst>
      <p:ext uri="{BB962C8B-B14F-4D97-AF65-F5344CB8AC3E}">
        <p14:creationId xmlns:p14="http://schemas.microsoft.com/office/powerpoint/2010/main" val="402585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92208-8D75-9BF3-C866-941D5D635C67}"/>
              </a:ext>
            </a:extLst>
          </p:cNvPr>
          <p:cNvSpPr>
            <a:spLocks noGrp="1"/>
          </p:cNvSpPr>
          <p:nvPr>
            <p:ph type="ctrTitle" sz="quarter"/>
          </p:nvPr>
        </p:nvSpPr>
        <p:spPr/>
        <p:txBody>
          <a:bodyPr/>
          <a:lstStyle/>
          <a:p>
            <a:r>
              <a:rPr lang="en-US" dirty="0"/>
              <a:t>Step 5. </a:t>
            </a:r>
            <a:br>
              <a:rPr lang="en-US" dirty="0"/>
            </a:br>
            <a:r>
              <a:rPr lang="en-US" dirty="0"/>
              <a:t>Prohibited Items Check</a:t>
            </a:r>
          </a:p>
        </p:txBody>
      </p:sp>
      <p:sp>
        <p:nvSpPr>
          <p:cNvPr id="5" name="Subtitle 4">
            <a:extLst>
              <a:ext uri="{FF2B5EF4-FFF2-40B4-BE49-F238E27FC236}">
                <a16:creationId xmlns:a16="http://schemas.microsoft.com/office/drawing/2014/main" id="{25D8D454-469A-1A9B-6978-DFEC516B238F}"/>
              </a:ext>
            </a:extLst>
          </p:cNvPr>
          <p:cNvSpPr>
            <a:spLocks noGrp="1"/>
          </p:cNvSpPr>
          <p:nvPr>
            <p:ph type="subTitle" idx="1"/>
          </p:nvPr>
        </p:nvSpPr>
        <p:spPr/>
        <p:txBody>
          <a:bodyPr/>
          <a:lstStyle/>
          <a:p>
            <a:r>
              <a:rPr lang="en-US" dirty="0"/>
              <a:t>Ensure NONE of the items planned to purchase over-the-counter are on the prohibited list.</a:t>
            </a:r>
          </a:p>
          <a:p>
            <a:pPr marL="801688" indent="-342900">
              <a:buClr>
                <a:schemeClr val="bg1">
                  <a:lumMod val="85000"/>
                </a:schemeClr>
              </a:buClr>
              <a:buFont typeface="+mj-lt"/>
              <a:buAutoNum type="arabicPeriod"/>
            </a:pPr>
            <a:r>
              <a:rPr lang="en-US" dirty="0"/>
              <a:t>Order Splitting</a:t>
            </a:r>
          </a:p>
          <a:p>
            <a:pPr marL="801688" indent="-342900">
              <a:buClr>
                <a:schemeClr val="bg1">
                  <a:lumMod val="85000"/>
                </a:schemeClr>
              </a:buClr>
              <a:buFont typeface="+mj-lt"/>
              <a:buAutoNum type="arabicPeriod"/>
            </a:pPr>
            <a:r>
              <a:rPr lang="en-US" dirty="0"/>
              <a:t>Gift Card Purchases</a:t>
            </a:r>
          </a:p>
          <a:p>
            <a:pPr marL="801688" indent="-342900">
              <a:buClr>
                <a:schemeClr val="bg1">
                  <a:lumMod val="85000"/>
                </a:schemeClr>
              </a:buClr>
              <a:buFont typeface="+mj-lt"/>
              <a:buAutoNum type="arabicPeriod"/>
            </a:pPr>
            <a:r>
              <a:rPr lang="en-US" dirty="0"/>
              <a:t>Conflicts of Interest</a:t>
            </a:r>
          </a:p>
          <a:p>
            <a:pPr marL="801688" indent="-342900">
              <a:buClr>
                <a:schemeClr val="bg1">
                  <a:lumMod val="85000"/>
                </a:schemeClr>
              </a:buClr>
              <a:buFont typeface="+mj-lt"/>
              <a:buAutoNum type="arabicPeriod"/>
            </a:pPr>
            <a:r>
              <a:rPr lang="en-US" dirty="0"/>
              <a:t>Improper Expenses</a:t>
            </a:r>
          </a:p>
          <a:p>
            <a:pPr marL="801688" indent="-342900">
              <a:buClr>
                <a:schemeClr val="bg1">
                  <a:lumMod val="85000"/>
                </a:schemeClr>
              </a:buClr>
              <a:buFont typeface="+mj-lt"/>
              <a:buAutoNum type="arabicPeriod"/>
            </a:pPr>
            <a:r>
              <a:rPr lang="en-US" dirty="0"/>
              <a:t>Business Meal Requirements</a:t>
            </a:r>
          </a:p>
          <a:p>
            <a:endParaRPr lang="en-US" dirty="0"/>
          </a:p>
        </p:txBody>
      </p:sp>
      <p:sp>
        <p:nvSpPr>
          <p:cNvPr id="4" name="Text Placeholder 3">
            <a:extLst>
              <a:ext uri="{FF2B5EF4-FFF2-40B4-BE49-F238E27FC236}">
                <a16:creationId xmlns:a16="http://schemas.microsoft.com/office/drawing/2014/main" id="{DFC10A5B-B151-E954-4D4E-B7236E9BC6D0}"/>
              </a:ext>
            </a:extLst>
          </p:cNvPr>
          <p:cNvSpPr>
            <a:spLocks noGrp="1"/>
          </p:cNvSpPr>
          <p:nvPr>
            <p:ph type="body" sz="quarter" idx="16"/>
          </p:nvPr>
        </p:nvSpPr>
        <p:spPr/>
        <p:txBody>
          <a:bodyPr/>
          <a:lstStyle/>
          <a:p>
            <a:r>
              <a:rPr lang="en-US" dirty="0"/>
              <a:t>OTC </a:t>
            </a:r>
            <a:r>
              <a:rPr lang="en-US" dirty="0" err="1"/>
              <a:t>pCard</a:t>
            </a:r>
            <a:r>
              <a:rPr lang="en-US" dirty="0"/>
              <a:t> Steps</a:t>
            </a:r>
          </a:p>
        </p:txBody>
      </p:sp>
      <p:sp>
        <p:nvSpPr>
          <p:cNvPr id="3" name="TextBox 2">
            <a:extLst>
              <a:ext uri="{FF2B5EF4-FFF2-40B4-BE49-F238E27FC236}">
                <a16:creationId xmlns:a16="http://schemas.microsoft.com/office/drawing/2014/main" id="{664072C1-02FA-6A77-FDDF-44F2EAAE32E3}"/>
              </a:ext>
            </a:extLst>
          </p:cNvPr>
          <p:cNvSpPr txBox="1"/>
          <p:nvPr/>
        </p:nvSpPr>
        <p:spPr>
          <a:xfrm>
            <a:off x="76200" y="6400800"/>
            <a:ext cx="1828800" cy="381000"/>
          </a:xfrm>
          <a:prstGeom prst="rect">
            <a:avLst/>
          </a:prstGeom>
        </p:spPr>
        <p:txBody>
          <a:bodyPr vert="horz" wrap="square" lIns="0" tIns="0" rIns="0" bIns="0" rtlCol="0">
            <a:noAutofit/>
          </a:bodyPr>
          <a:lstStyle/>
          <a:p>
            <a:pPr algn="ctr"/>
            <a:r>
              <a:rPr lang="en-US" sz="1800" b="1" dirty="0">
                <a:highlight>
                  <a:srgbClr val="003E74"/>
                </a:highlight>
                <a:hlinkClick r:id="rId2" action="ppaction://hlinksldjump"/>
              </a:rPr>
              <a:t>Back to Slide 1</a:t>
            </a:r>
            <a:endParaRPr lang="en-US" sz="1800" b="1" dirty="0">
              <a:highlight>
                <a:srgbClr val="003E74"/>
              </a:highlight>
            </a:endParaRPr>
          </a:p>
        </p:txBody>
      </p:sp>
    </p:spTree>
    <p:extLst>
      <p:ext uri="{BB962C8B-B14F-4D97-AF65-F5344CB8AC3E}">
        <p14:creationId xmlns:p14="http://schemas.microsoft.com/office/powerpoint/2010/main" val="3541098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3A938-951A-4D9D-10A0-EEA7E99256B6}"/>
              </a:ext>
            </a:extLst>
          </p:cNvPr>
          <p:cNvSpPr/>
          <p:nvPr/>
        </p:nvSpPr>
        <p:spPr>
          <a:xfrm>
            <a:off x="0" y="1727925"/>
            <a:ext cx="9144000" cy="3758475"/>
          </a:xfrm>
          <a:prstGeom prst="rect">
            <a:avLst/>
          </a:prstGeom>
          <a:solidFill>
            <a:srgbClr val="1D536F"/>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2" name="TextBox 1">
            <a:extLst>
              <a:ext uri="{FF2B5EF4-FFF2-40B4-BE49-F238E27FC236}">
                <a16:creationId xmlns:a16="http://schemas.microsoft.com/office/drawing/2014/main" id="{0E61176A-5463-D635-B640-0403C251509D}"/>
              </a:ext>
            </a:extLst>
          </p:cNvPr>
          <p:cNvSpPr txBox="1"/>
          <p:nvPr/>
        </p:nvSpPr>
        <p:spPr>
          <a:xfrm>
            <a:off x="0" y="0"/>
            <a:ext cx="9144000" cy="1200329"/>
          </a:xfrm>
          <a:prstGeom prst="rect">
            <a:avLst/>
          </a:prstGeom>
          <a:noFill/>
        </p:spPr>
        <p:txBody>
          <a:bodyPr wrap="square">
            <a:spAutoFit/>
          </a:bodyPr>
          <a:lstStyle/>
          <a:p>
            <a:pPr algn="ctr">
              <a:buClr>
                <a:srgbClr val="FFFF00"/>
              </a:buClr>
            </a:pPr>
            <a:r>
              <a:rPr lang="en-US" sz="3600" b="1" dirty="0">
                <a:solidFill>
                  <a:srgbClr val="FFFF00"/>
                </a:solidFill>
              </a:rPr>
              <a:t>Step 5. </a:t>
            </a:r>
            <a:br>
              <a:rPr lang="en-US" sz="3600" b="1" dirty="0">
                <a:solidFill>
                  <a:srgbClr val="FFFF00"/>
                </a:solidFill>
              </a:rPr>
            </a:br>
            <a:r>
              <a:rPr lang="en-US" sz="3600" b="1" dirty="0">
                <a:solidFill>
                  <a:srgbClr val="FFFF00"/>
                </a:solidFill>
              </a:rPr>
              <a:t>Prohibited Items Check</a:t>
            </a:r>
          </a:p>
        </p:txBody>
      </p:sp>
      <p:sp>
        <p:nvSpPr>
          <p:cNvPr id="16" name="TextBox 15">
            <a:extLst>
              <a:ext uri="{FF2B5EF4-FFF2-40B4-BE49-F238E27FC236}">
                <a16:creationId xmlns:a16="http://schemas.microsoft.com/office/drawing/2014/main" id="{3EFF7FA3-864E-97FD-A047-E3EE7CF27D4D}"/>
              </a:ext>
            </a:extLst>
          </p:cNvPr>
          <p:cNvSpPr txBox="1"/>
          <p:nvPr/>
        </p:nvSpPr>
        <p:spPr>
          <a:xfrm>
            <a:off x="457200" y="2208915"/>
            <a:ext cx="8229600" cy="923330"/>
          </a:xfrm>
          <a:prstGeom prst="rect">
            <a:avLst/>
          </a:prstGeom>
          <a:solidFill>
            <a:schemeClr val="bg2">
              <a:lumMod val="60000"/>
              <a:lumOff val="40000"/>
            </a:schemeClr>
          </a:solidFill>
          <a:effectLst>
            <a:outerShdw blurRad="50800" dist="88900" dir="2700000" algn="tl" rotWithShape="0">
              <a:prstClr val="black">
                <a:alpha val="70000"/>
              </a:prstClr>
            </a:outerShdw>
          </a:effectLst>
        </p:spPr>
        <p:txBody>
          <a:bodyPr wrap="square">
            <a:spAutoFit/>
          </a:bodyPr>
          <a:lstStyle>
            <a:defPPr>
              <a:defRPr lang="en-US"/>
            </a:defPPr>
            <a:lvl1pPr algn="ctr">
              <a:defRPr sz="1800" b="1" i="1"/>
            </a:lvl1pPr>
          </a:lstStyle>
          <a:p>
            <a:r>
              <a:rPr lang="en-US" dirty="0"/>
              <a:t>Please note: </a:t>
            </a:r>
            <a:br>
              <a:rPr lang="en-US" dirty="0"/>
            </a:br>
            <a:r>
              <a:rPr lang="en-US" b="0" dirty="0"/>
              <a:t>There are some restrictions on what can be purchased with a </a:t>
            </a:r>
            <a:r>
              <a:rPr lang="en-US" b="0" dirty="0" err="1"/>
              <a:t>pCard</a:t>
            </a:r>
            <a:r>
              <a:rPr lang="en-US" b="0" dirty="0"/>
              <a:t>.  Although not an exhaustive list, the following restrictions will be discussed:</a:t>
            </a:r>
          </a:p>
        </p:txBody>
      </p:sp>
      <p:graphicFrame>
        <p:nvGraphicFramePr>
          <p:cNvPr id="3" name="Table 2">
            <a:extLst>
              <a:ext uri="{FF2B5EF4-FFF2-40B4-BE49-F238E27FC236}">
                <a16:creationId xmlns:a16="http://schemas.microsoft.com/office/drawing/2014/main" id="{4B24A256-1422-6D42-6A36-B3B3E34E3F70}"/>
              </a:ext>
            </a:extLst>
          </p:cNvPr>
          <p:cNvGraphicFramePr>
            <a:graphicFrameLocks noGrp="1"/>
          </p:cNvGraphicFramePr>
          <p:nvPr>
            <p:extLst>
              <p:ext uri="{D42A27DB-BD31-4B8C-83A1-F6EECF244321}">
                <p14:modId xmlns:p14="http://schemas.microsoft.com/office/powerpoint/2010/main" val="634194781"/>
              </p:ext>
            </p:extLst>
          </p:nvPr>
        </p:nvGraphicFramePr>
        <p:xfrm>
          <a:off x="457200" y="1148805"/>
          <a:ext cx="8229600" cy="579120"/>
        </p:xfrm>
        <a:graphic>
          <a:graphicData uri="http://schemas.openxmlformats.org/drawingml/2006/table">
            <a:tbl>
              <a:tblPr>
                <a:tableStyleId>{3B4B98B0-60AC-42C2-AFA5-B58CD77FA1E5}</a:tableStyleId>
              </a:tblPr>
              <a:tblGrid>
                <a:gridCol w="716280">
                  <a:extLst>
                    <a:ext uri="{9D8B030D-6E8A-4147-A177-3AD203B41FA5}">
                      <a16:colId xmlns:a16="http://schemas.microsoft.com/office/drawing/2014/main" val="2532028058"/>
                    </a:ext>
                  </a:extLst>
                </a:gridCol>
                <a:gridCol w="1701165">
                  <a:extLst>
                    <a:ext uri="{9D8B030D-6E8A-4147-A177-3AD203B41FA5}">
                      <a16:colId xmlns:a16="http://schemas.microsoft.com/office/drawing/2014/main" val="946302353"/>
                    </a:ext>
                  </a:extLst>
                </a:gridCol>
                <a:gridCol w="5812155">
                  <a:extLst>
                    <a:ext uri="{9D8B030D-6E8A-4147-A177-3AD203B41FA5}">
                      <a16:colId xmlns:a16="http://schemas.microsoft.com/office/drawing/2014/main" val="3350981132"/>
                    </a:ext>
                  </a:extLst>
                </a:gridCol>
              </a:tblGrid>
              <a:tr h="370840">
                <a:tc>
                  <a:txBody>
                    <a:bodyPr/>
                    <a:lstStyle/>
                    <a:p>
                      <a:pPr algn="ctr"/>
                      <a:r>
                        <a:rPr lang="en-US" sz="1600" b="1" dirty="0">
                          <a:solidFill>
                            <a:schemeClr val="bg1">
                              <a:lumMod val="75000"/>
                            </a:schemeClr>
                          </a:solidFill>
                        </a:rPr>
                        <a:t>5</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65000"/>
                        <a:lumOff val="35000"/>
                      </a:schemeClr>
                    </a:solidFill>
                  </a:tcPr>
                </a:tc>
                <a:tc>
                  <a:txBody>
                    <a:bodyPr/>
                    <a:lstStyle/>
                    <a:p>
                      <a:pPr algn="ctr"/>
                      <a:r>
                        <a:rPr lang="en-US" sz="1600" b="1" dirty="0"/>
                        <a:t>Prohibited Items Check</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tc>
                  <a:txBody>
                    <a:bodyPr/>
                    <a:lstStyle/>
                    <a:p>
                      <a:r>
                        <a:rPr lang="en-US" sz="1600" dirty="0"/>
                        <a:t>Ensure NONE of the items planned to purchase over-the-counter are on the prohibited list.</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43610642"/>
                  </a:ext>
                </a:extLst>
              </a:tr>
            </a:tbl>
          </a:graphicData>
        </a:graphic>
      </p:graphicFrame>
      <p:sp>
        <p:nvSpPr>
          <p:cNvPr id="4" name="Rectangle 3">
            <a:extLst>
              <a:ext uri="{FF2B5EF4-FFF2-40B4-BE49-F238E27FC236}">
                <a16:creationId xmlns:a16="http://schemas.microsoft.com/office/drawing/2014/main" id="{99D47C65-F87A-91C7-C91C-B87D821E7105}"/>
              </a:ext>
            </a:extLst>
          </p:cNvPr>
          <p:cNvSpPr/>
          <p:nvPr/>
        </p:nvSpPr>
        <p:spPr>
          <a:xfrm>
            <a:off x="457200" y="3284645"/>
            <a:ext cx="8229600" cy="1820755"/>
          </a:xfrm>
          <a:prstGeom prst="rect">
            <a:avLst/>
          </a:prstGeom>
          <a:solidFill>
            <a:schemeClr val="bg2">
              <a:lumMod val="60000"/>
              <a:lumOff val="40000"/>
            </a:schemeClr>
          </a:solidFill>
          <a:effectLst>
            <a:outerShdw blurRad="50800" dist="88900" dir="2700000" algn="tl" rotWithShape="0">
              <a:prstClr val="black">
                <a:alpha val="70000"/>
              </a:prstClr>
            </a:outerShdw>
          </a:effectLst>
        </p:spPr>
        <p:txBody>
          <a:bodyPr wrap="square">
            <a:spAutoFit/>
          </a:bodyPr>
          <a:lstStyle/>
          <a:p>
            <a:pPr marL="2974975" indent="-342900">
              <a:buAutoNum type="arabicPeriod"/>
            </a:pPr>
            <a:r>
              <a:rPr lang="en-US" sz="1800" i="1" dirty="0"/>
              <a:t>Order Splitting</a:t>
            </a:r>
          </a:p>
          <a:p>
            <a:pPr marL="2974975" indent="-342900">
              <a:buAutoNum type="arabicPeriod"/>
            </a:pPr>
            <a:r>
              <a:rPr lang="en-US" sz="1800" i="1" dirty="0"/>
              <a:t>Gift Card Purchases</a:t>
            </a:r>
          </a:p>
          <a:p>
            <a:pPr marL="2974975" indent="-342900">
              <a:buAutoNum type="arabicPeriod"/>
            </a:pPr>
            <a:r>
              <a:rPr lang="en-US" sz="1800" i="1" dirty="0"/>
              <a:t>Conflicts of Interest</a:t>
            </a:r>
          </a:p>
          <a:p>
            <a:pPr marL="2974975" indent="-342900">
              <a:buAutoNum type="arabicPeriod"/>
            </a:pPr>
            <a:r>
              <a:rPr lang="en-US" sz="1800" i="1" dirty="0"/>
              <a:t>Improper Expenses</a:t>
            </a:r>
          </a:p>
          <a:p>
            <a:pPr marL="2974975" indent="-342900">
              <a:buAutoNum type="arabicPeriod"/>
            </a:pPr>
            <a:r>
              <a:rPr lang="en-US" sz="1800" i="1" dirty="0"/>
              <a:t>Business Meal Requirements</a:t>
            </a:r>
          </a:p>
        </p:txBody>
      </p:sp>
    </p:spTree>
    <p:extLst>
      <p:ext uri="{BB962C8B-B14F-4D97-AF65-F5344CB8AC3E}">
        <p14:creationId xmlns:p14="http://schemas.microsoft.com/office/powerpoint/2010/main" val="284003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3C83F51-6983-A56C-1D34-5406B0C23905}"/>
              </a:ext>
            </a:extLst>
          </p:cNvPr>
          <p:cNvSpPr txBox="1"/>
          <p:nvPr/>
        </p:nvSpPr>
        <p:spPr>
          <a:xfrm>
            <a:off x="0" y="304800"/>
            <a:ext cx="9144000" cy="646331"/>
          </a:xfrm>
          <a:prstGeom prst="rect">
            <a:avLst/>
          </a:prstGeom>
          <a:noFill/>
        </p:spPr>
        <p:txBody>
          <a:bodyPr wrap="square">
            <a:spAutoFit/>
          </a:bodyPr>
          <a:lstStyle/>
          <a:p>
            <a:pPr algn="ctr">
              <a:buClr>
                <a:srgbClr val="FFFF00"/>
              </a:buClr>
            </a:pPr>
            <a:r>
              <a:rPr lang="en-US" sz="3600" b="1" dirty="0">
                <a:solidFill>
                  <a:srgbClr val="FFFF00"/>
                </a:solidFill>
              </a:rPr>
              <a:t>Key Messages!</a:t>
            </a:r>
          </a:p>
        </p:txBody>
      </p:sp>
      <p:sp>
        <p:nvSpPr>
          <p:cNvPr id="2" name="Rectangle 1">
            <a:extLst>
              <a:ext uri="{FF2B5EF4-FFF2-40B4-BE49-F238E27FC236}">
                <a16:creationId xmlns:a16="http://schemas.microsoft.com/office/drawing/2014/main" id="{8A1ACF87-FFF9-71F5-EE09-40CC3511ECA6}"/>
              </a:ext>
            </a:extLst>
          </p:cNvPr>
          <p:cNvSpPr/>
          <p:nvPr/>
        </p:nvSpPr>
        <p:spPr>
          <a:xfrm>
            <a:off x="472155" y="1143000"/>
            <a:ext cx="8199690" cy="5257800"/>
          </a:xfrm>
          <a:prstGeom prst="rec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Font typeface="Wingdings" panose="05000000000000000000" pitchFamily="2" charset="2"/>
              <a:buChar char="Ø"/>
            </a:pPr>
            <a:r>
              <a:rPr lang="en-US" sz="2000" dirty="0" err="1"/>
              <a:t>pCards</a:t>
            </a:r>
            <a:r>
              <a:rPr lang="en-US" sz="2000" dirty="0"/>
              <a:t> are a means of </a:t>
            </a:r>
            <a:r>
              <a:rPr lang="en-US" sz="2000" b="1" dirty="0">
                <a:solidFill>
                  <a:schemeClr val="tx2"/>
                </a:solidFill>
              </a:rPr>
              <a:t>streamlining</a:t>
            </a:r>
            <a:r>
              <a:rPr lang="en-US" sz="2000" dirty="0"/>
              <a:t> the VCCS procurement process</a:t>
            </a:r>
          </a:p>
          <a:p>
            <a:pPr marL="285750" indent="-285750">
              <a:buFont typeface="Wingdings" panose="05000000000000000000" pitchFamily="2" charset="2"/>
              <a:buChar char="Ø"/>
            </a:pPr>
            <a:r>
              <a:rPr lang="en-US" sz="2000" dirty="0" err="1"/>
              <a:t>pCard</a:t>
            </a:r>
            <a:r>
              <a:rPr lang="en-US" sz="2000" dirty="0"/>
              <a:t> use is </a:t>
            </a:r>
            <a:r>
              <a:rPr lang="en-US" sz="2000" b="1" dirty="0">
                <a:solidFill>
                  <a:schemeClr val="tx2"/>
                </a:solidFill>
              </a:rPr>
              <a:t>encouraged</a:t>
            </a:r>
            <a:r>
              <a:rPr lang="en-US" sz="2000" dirty="0"/>
              <a:t> by the Commonwealth.  </a:t>
            </a:r>
          </a:p>
          <a:p>
            <a:pPr marL="285750" indent="-285750">
              <a:buFont typeface="Wingdings" panose="05000000000000000000" pitchFamily="2" charset="2"/>
              <a:buChar char="Ø"/>
            </a:pPr>
            <a:r>
              <a:rPr lang="en-US" sz="2000" dirty="0"/>
              <a:t>However, </a:t>
            </a:r>
            <a:r>
              <a:rPr lang="en-US" sz="2000" dirty="0" err="1"/>
              <a:t>pCards</a:t>
            </a:r>
            <a:r>
              <a:rPr lang="en-US" sz="2000" dirty="0"/>
              <a:t> use </a:t>
            </a:r>
            <a:r>
              <a:rPr lang="en-US" sz="2000" b="1" i="1" dirty="0">
                <a:solidFill>
                  <a:schemeClr val="tx2"/>
                </a:solidFill>
              </a:rPr>
              <a:t>must</a:t>
            </a:r>
            <a:r>
              <a:rPr lang="en-US" sz="2000" b="1" dirty="0">
                <a:solidFill>
                  <a:schemeClr val="tx2"/>
                </a:solidFill>
              </a:rPr>
              <a:t> be compliant </a:t>
            </a:r>
            <a:r>
              <a:rPr lang="en-US" sz="2000" dirty="0"/>
              <a:t>with Commonwealth procurement regulations. Non-compliant use puts you, your college, and the VCCS at risk.  </a:t>
            </a:r>
          </a:p>
          <a:p>
            <a:pPr marL="285750" indent="-285750">
              <a:buFont typeface="Wingdings" panose="05000000000000000000" pitchFamily="2" charset="2"/>
              <a:buChar char="Ø"/>
            </a:pPr>
            <a:r>
              <a:rPr lang="en-US" sz="2000" dirty="0"/>
              <a:t>As a </a:t>
            </a:r>
            <a:r>
              <a:rPr lang="en-US" sz="2000" dirty="0" err="1"/>
              <a:t>pCard</a:t>
            </a:r>
            <a:r>
              <a:rPr lang="en-US" sz="2000" dirty="0"/>
              <a:t> holder, it is your </a:t>
            </a:r>
            <a:r>
              <a:rPr lang="en-US" sz="2000" b="1" dirty="0">
                <a:solidFill>
                  <a:schemeClr val="tx2"/>
                </a:solidFill>
              </a:rPr>
              <a:t>responsibility</a:t>
            </a:r>
            <a:r>
              <a:rPr lang="en-US" sz="2000" dirty="0"/>
              <a:t> to understand these (extensive!) regulations</a:t>
            </a:r>
          </a:p>
          <a:p>
            <a:pPr marL="285750" indent="-285750">
              <a:buFont typeface="Wingdings" panose="05000000000000000000" pitchFamily="2" charset="2"/>
              <a:buChar char="Ø"/>
            </a:pPr>
            <a:r>
              <a:rPr lang="en-US" sz="2000" dirty="0"/>
              <a:t>Failure to follow these regulations may mean you </a:t>
            </a:r>
            <a:r>
              <a:rPr lang="en-US" sz="2000" b="1" dirty="0">
                <a:solidFill>
                  <a:schemeClr val="tx2"/>
                </a:solidFill>
              </a:rPr>
              <a:t>lose</a:t>
            </a:r>
            <a:r>
              <a:rPr lang="en-US" sz="2000" dirty="0"/>
              <a:t> access to having a </a:t>
            </a:r>
            <a:r>
              <a:rPr lang="en-US" sz="2000" dirty="0" err="1"/>
              <a:t>pCard</a:t>
            </a:r>
            <a:r>
              <a:rPr lang="en-US" sz="2000" dirty="0"/>
              <a:t> </a:t>
            </a:r>
            <a:br>
              <a:rPr lang="en-US" sz="2000" dirty="0"/>
            </a:br>
            <a:endParaRPr lang="en-US" sz="2000" dirty="0"/>
          </a:p>
          <a:p>
            <a:pPr marL="285750" indent="-285750">
              <a:buFont typeface="Wingdings" panose="05000000000000000000" pitchFamily="2" charset="2"/>
              <a:buChar char="Ø"/>
            </a:pPr>
            <a:r>
              <a:rPr lang="en-US" sz="2000" dirty="0"/>
              <a:t>The </a:t>
            </a:r>
            <a:r>
              <a:rPr lang="en-US" sz="2000" b="1" dirty="0"/>
              <a:t>SSC</a:t>
            </a:r>
            <a:r>
              <a:rPr lang="en-US" sz="2000" dirty="0"/>
              <a:t> is here to help! </a:t>
            </a:r>
            <a:br>
              <a:rPr lang="en-US" sz="2000" dirty="0"/>
            </a:br>
            <a:r>
              <a:rPr lang="en-US" sz="2000" dirty="0"/>
              <a:t>You can reach out with questions </a:t>
            </a:r>
            <a:br>
              <a:rPr lang="en-US" sz="2000" dirty="0"/>
            </a:br>
            <a:r>
              <a:rPr lang="en-US" sz="2000" dirty="0"/>
              <a:t>at any time. </a:t>
            </a:r>
            <a:br>
              <a:rPr lang="en-US" sz="2000" dirty="0"/>
            </a:br>
            <a:endParaRPr lang="en-US" sz="2000" dirty="0"/>
          </a:p>
        </p:txBody>
      </p:sp>
      <p:sp>
        <p:nvSpPr>
          <p:cNvPr id="3" name="TextBox 2">
            <a:extLst>
              <a:ext uri="{FF2B5EF4-FFF2-40B4-BE49-F238E27FC236}">
                <a16:creationId xmlns:a16="http://schemas.microsoft.com/office/drawing/2014/main" id="{E723D8FD-59BF-F8D2-11A2-EF82FBE3C5DF}"/>
              </a:ext>
            </a:extLst>
          </p:cNvPr>
          <p:cNvSpPr txBox="1"/>
          <p:nvPr/>
        </p:nvSpPr>
        <p:spPr>
          <a:xfrm>
            <a:off x="4862185" y="5036300"/>
            <a:ext cx="2895600" cy="907300"/>
          </a:xfrm>
          <a:prstGeom prst="rect">
            <a:avLst/>
          </a:prstGeom>
          <a:solidFill>
            <a:schemeClr val="bg2">
              <a:lumMod val="20000"/>
              <a:lumOff val="80000"/>
            </a:schemeClr>
          </a:solidFill>
          <a:effectLst>
            <a:outerShdw blurRad="50800" dist="127000" dir="2700000" algn="tl" rotWithShape="0">
              <a:prstClr val="black">
                <a:alpha val="70000"/>
              </a:prstClr>
            </a:outerShdw>
          </a:effectLst>
        </p:spPr>
        <p:txBody>
          <a:bodyPr wrap="square">
            <a:spAutoFit/>
          </a:bodyPr>
          <a:lstStyle/>
          <a:p>
            <a:pPr marL="57150" rtl="0"/>
            <a:r>
              <a:rPr lang="en-US" dirty="0">
                <a:effectLst/>
              </a:rPr>
              <a:t>SSC Customer Engagement </a:t>
            </a:r>
            <a:br>
              <a:rPr lang="en-US" dirty="0">
                <a:effectLst/>
              </a:rPr>
            </a:br>
            <a:r>
              <a:rPr lang="en-US" dirty="0">
                <a:effectLst/>
              </a:rPr>
              <a:t>877-340-5577</a:t>
            </a:r>
          </a:p>
          <a:p>
            <a:pPr marL="57150" rtl="0"/>
            <a:r>
              <a:rPr lang="en-US" dirty="0">
                <a:effectLst/>
                <a:hlinkClick r:id="rId3" tooltip="mailto:-help@ssc.vccs.edu"/>
              </a:rPr>
              <a:t>Help@ssc.vccs.edu</a:t>
            </a:r>
            <a:endParaRPr lang="en-US" sz="1600" dirty="0"/>
          </a:p>
        </p:txBody>
      </p:sp>
      <p:sp>
        <p:nvSpPr>
          <p:cNvPr id="4" name="Arrow: Down 3">
            <a:extLst>
              <a:ext uri="{FF2B5EF4-FFF2-40B4-BE49-F238E27FC236}">
                <a16:creationId xmlns:a16="http://schemas.microsoft.com/office/drawing/2014/main" id="{B44A47D9-3F7A-5506-4AED-98924B437351}"/>
              </a:ext>
            </a:extLst>
          </p:cNvPr>
          <p:cNvSpPr/>
          <p:nvPr/>
        </p:nvSpPr>
        <p:spPr>
          <a:xfrm rot="16200000" flipH="1">
            <a:off x="4186454" y="4880548"/>
            <a:ext cx="303429" cy="751536"/>
          </a:xfrm>
          <a:prstGeom prst="downArrow">
            <a:avLst>
              <a:gd name="adj1" fmla="val 15986"/>
              <a:gd name="adj2" fmla="val 63739"/>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cxnSp>
        <p:nvCxnSpPr>
          <p:cNvPr id="6" name="Straight Connector 5">
            <a:extLst>
              <a:ext uri="{FF2B5EF4-FFF2-40B4-BE49-F238E27FC236}">
                <a16:creationId xmlns:a16="http://schemas.microsoft.com/office/drawing/2014/main" id="{D722E3BB-B038-5D35-19E6-75D217B0662A}"/>
              </a:ext>
            </a:extLst>
          </p:cNvPr>
          <p:cNvCxnSpPr/>
          <p:nvPr/>
        </p:nvCxnSpPr>
        <p:spPr bwMode="gray">
          <a:xfrm>
            <a:off x="533400" y="4876800"/>
            <a:ext cx="7772400" cy="0"/>
          </a:xfrm>
          <a:prstGeom prst="line">
            <a:avLst/>
          </a:prstGeom>
          <a:noFill/>
          <a:ln w="12700">
            <a:solidFill>
              <a:schemeClr val="accent1"/>
            </a:solidFill>
            <a:round/>
            <a:headEnd type="none" w="lg" len="lg"/>
            <a:tailEnd type="none" w="lg" len="lg"/>
          </a:ln>
          <a:effectLst/>
        </p:spPr>
      </p:cxnSp>
    </p:spTree>
    <p:extLst>
      <p:ext uri="{BB962C8B-B14F-4D97-AF65-F5344CB8AC3E}">
        <p14:creationId xmlns:p14="http://schemas.microsoft.com/office/powerpoint/2010/main" val="419747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61176A-5463-D635-B640-0403C251509D}"/>
              </a:ext>
            </a:extLst>
          </p:cNvPr>
          <p:cNvSpPr txBox="1"/>
          <p:nvPr/>
        </p:nvSpPr>
        <p:spPr>
          <a:xfrm>
            <a:off x="0" y="0"/>
            <a:ext cx="9144000" cy="1631216"/>
          </a:xfrm>
          <a:prstGeom prst="rect">
            <a:avLst/>
          </a:prstGeom>
          <a:noFill/>
        </p:spPr>
        <p:txBody>
          <a:bodyPr wrap="square">
            <a:spAutoFit/>
          </a:bodyPr>
          <a:lstStyle/>
          <a:p>
            <a:pPr algn="ctr">
              <a:buClr>
                <a:srgbClr val="FFFF00"/>
              </a:buClr>
            </a:pPr>
            <a:r>
              <a:rPr lang="en-US" sz="3600" b="1" dirty="0">
                <a:solidFill>
                  <a:srgbClr val="FFFF00"/>
                </a:solidFill>
              </a:rPr>
              <a:t>Step 5. </a:t>
            </a:r>
            <a:br>
              <a:rPr lang="en-US" sz="3600" b="1" dirty="0">
                <a:solidFill>
                  <a:srgbClr val="FFFF00"/>
                </a:solidFill>
              </a:rPr>
            </a:br>
            <a:r>
              <a:rPr lang="en-US" sz="3600" b="1" dirty="0">
                <a:solidFill>
                  <a:srgbClr val="FFFF00"/>
                </a:solidFill>
              </a:rPr>
              <a:t>Prohibited Items Check</a:t>
            </a:r>
            <a:r>
              <a:rPr lang="en-US" sz="2800" dirty="0">
                <a:solidFill>
                  <a:srgbClr val="FFFF00"/>
                </a:solidFill>
              </a:rPr>
              <a:t> (cont’d)</a:t>
            </a:r>
            <a:br>
              <a:rPr lang="en-US" sz="2800" dirty="0">
                <a:solidFill>
                  <a:srgbClr val="FFFF00"/>
                </a:solidFill>
              </a:rPr>
            </a:br>
            <a:r>
              <a:rPr lang="en-US" sz="2800" b="1" dirty="0">
                <a:solidFill>
                  <a:srgbClr val="FFC000"/>
                </a:solidFill>
              </a:rPr>
              <a:t>-- 1. </a:t>
            </a:r>
            <a:r>
              <a:rPr lang="en-US" sz="2800" b="1" i="1" dirty="0">
                <a:solidFill>
                  <a:srgbClr val="FFC000"/>
                </a:solidFill>
              </a:rPr>
              <a:t>Order Splitting --</a:t>
            </a:r>
          </a:p>
        </p:txBody>
      </p:sp>
      <p:sp>
        <p:nvSpPr>
          <p:cNvPr id="13" name="Isosceles Triangle 9">
            <a:extLst>
              <a:ext uri="{FF2B5EF4-FFF2-40B4-BE49-F238E27FC236}">
                <a16:creationId xmlns:a16="http://schemas.microsoft.com/office/drawing/2014/main" id="{9FF6E271-58D0-8AD8-E42E-773163178908}"/>
              </a:ext>
            </a:extLst>
          </p:cNvPr>
          <p:cNvSpPr/>
          <p:nvPr/>
        </p:nvSpPr>
        <p:spPr>
          <a:xfrm>
            <a:off x="472190" y="3054478"/>
            <a:ext cx="1392822" cy="2935040"/>
          </a:xfrm>
          <a:custGeom>
            <a:avLst/>
            <a:gdLst>
              <a:gd name="connsiteX0" fmla="*/ 0 w 1781014"/>
              <a:gd name="connsiteY0" fmla="*/ 3031445 h 3031445"/>
              <a:gd name="connsiteX1" fmla="*/ 890507 w 1781014"/>
              <a:gd name="connsiteY1" fmla="*/ 0 h 3031445"/>
              <a:gd name="connsiteX2" fmla="*/ 1781014 w 1781014"/>
              <a:gd name="connsiteY2" fmla="*/ 3031445 h 3031445"/>
              <a:gd name="connsiteX3" fmla="*/ 0 w 1781014"/>
              <a:gd name="connsiteY3" fmla="*/ 3031445 h 3031445"/>
              <a:gd name="connsiteX0" fmla="*/ 0 w 1794021"/>
              <a:gd name="connsiteY0" fmla="*/ 2955245 h 2955245"/>
              <a:gd name="connsiteX1" fmla="*/ 1794021 w 1794021"/>
              <a:gd name="connsiteY1" fmla="*/ 0 h 2955245"/>
              <a:gd name="connsiteX2" fmla="*/ 1781014 w 1794021"/>
              <a:gd name="connsiteY2" fmla="*/ 2955245 h 2955245"/>
              <a:gd name="connsiteX3" fmla="*/ 0 w 1794021"/>
              <a:gd name="connsiteY3" fmla="*/ 2955245 h 2955245"/>
              <a:gd name="connsiteX0" fmla="*/ 0 w 1772250"/>
              <a:gd name="connsiteY0" fmla="*/ 10659 h 2955245"/>
              <a:gd name="connsiteX1" fmla="*/ 1772250 w 1772250"/>
              <a:gd name="connsiteY1" fmla="*/ 0 h 2955245"/>
              <a:gd name="connsiteX2" fmla="*/ 1759243 w 1772250"/>
              <a:gd name="connsiteY2" fmla="*/ 2955245 h 2955245"/>
              <a:gd name="connsiteX3" fmla="*/ 0 w 1772250"/>
              <a:gd name="connsiteY3" fmla="*/ 10659 h 2955245"/>
            </a:gdLst>
            <a:ahLst/>
            <a:cxnLst>
              <a:cxn ang="0">
                <a:pos x="connsiteX0" y="connsiteY0"/>
              </a:cxn>
              <a:cxn ang="0">
                <a:pos x="connsiteX1" y="connsiteY1"/>
              </a:cxn>
              <a:cxn ang="0">
                <a:pos x="connsiteX2" y="connsiteY2"/>
              </a:cxn>
              <a:cxn ang="0">
                <a:pos x="connsiteX3" y="connsiteY3"/>
              </a:cxn>
            </a:cxnLst>
            <a:rect l="l" t="t" r="r" b="b"/>
            <a:pathLst>
              <a:path w="1772250" h="2955245">
                <a:moveTo>
                  <a:pt x="0" y="10659"/>
                </a:moveTo>
                <a:lnTo>
                  <a:pt x="1772250" y="0"/>
                </a:lnTo>
                <a:cubicBezTo>
                  <a:pt x="1767914" y="985082"/>
                  <a:pt x="1763579" y="1970163"/>
                  <a:pt x="1759243" y="2955245"/>
                </a:cubicBezTo>
                <a:lnTo>
                  <a:pt x="0" y="10659"/>
                </a:lnTo>
                <a:close/>
              </a:path>
            </a:pathLst>
          </a:custGeom>
          <a:gradFill flip="none" rotWithShape="1">
            <a:gsLst>
              <a:gs pos="0">
                <a:schemeClr val="tx1"/>
              </a:gs>
              <a:gs pos="74000">
                <a:schemeClr val="tx1">
                  <a:lumMod val="65000"/>
                  <a:lumOff val="35000"/>
                </a:schemeClr>
              </a:gs>
              <a:gs pos="100000">
                <a:schemeClr val="tx1">
                  <a:lumMod val="50000"/>
                  <a:lumOff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14" name="Isosceles Triangle 9">
            <a:extLst>
              <a:ext uri="{FF2B5EF4-FFF2-40B4-BE49-F238E27FC236}">
                <a16:creationId xmlns:a16="http://schemas.microsoft.com/office/drawing/2014/main" id="{E1A36BFF-2E1C-8A30-2C5B-B67CB603555E}"/>
              </a:ext>
            </a:extLst>
          </p:cNvPr>
          <p:cNvSpPr/>
          <p:nvPr/>
        </p:nvSpPr>
        <p:spPr>
          <a:xfrm flipH="1">
            <a:off x="7293978" y="3048000"/>
            <a:ext cx="1392822" cy="2935040"/>
          </a:xfrm>
          <a:custGeom>
            <a:avLst/>
            <a:gdLst>
              <a:gd name="connsiteX0" fmla="*/ 0 w 1781014"/>
              <a:gd name="connsiteY0" fmla="*/ 3031445 h 3031445"/>
              <a:gd name="connsiteX1" fmla="*/ 890507 w 1781014"/>
              <a:gd name="connsiteY1" fmla="*/ 0 h 3031445"/>
              <a:gd name="connsiteX2" fmla="*/ 1781014 w 1781014"/>
              <a:gd name="connsiteY2" fmla="*/ 3031445 h 3031445"/>
              <a:gd name="connsiteX3" fmla="*/ 0 w 1781014"/>
              <a:gd name="connsiteY3" fmla="*/ 3031445 h 3031445"/>
              <a:gd name="connsiteX0" fmla="*/ 0 w 1794021"/>
              <a:gd name="connsiteY0" fmla="*/ 2955245 h 2955245"/>
              <a:gd name="connsiteX1" fmla="*/ 1794021 w 1794021"/>
              <a:gd name="connsiteY1" fmla="*/ 0 h 2955245"/>
              <a:gd name="connsiteX2" fmla="*/ 1781014 w 1794021"/>
              <a:gd name="connsiteY2" fmla="*/ 2955245 h 2955245"/>
              <a:gd name="connsiteX3" fmla="*/ 0 w 1794021"/>
              <a:gd name="connsiteY3" fmla="*/ 2955245 h 2955245"/>
              <a:gd name="connsiteX0" fmla="*/ 0 w 1772250"/>
              <a:gd name="connsiteY0" fmla="*/ 10659 h 2955245"/>
              <a:gd name="connsiteX1" fmla="*/ 1772250 w 1772250"/>
              <a:gd name="connsiteY1" fmla="*/ 0 h 2955245"/>
              <a:gd name="connsiteX2" fmla="*/ 1759243 w 1772250"/>
              <a:gd name="connsiteY2" fmla="*/ 2955245 h 2955245"/>
              <a:gd name="connsiteX3" fmla="*/ 0 w 1772250"/>
              <a:gd name="connsiteY3" fmla="*/ 10659 h 2955245"/>
            </a:gdLst>
            <a:ahLst/>
            <a:cxnLst>
              <a:cxn ang="0">
                <a:pos x="connsiteX0" y="connsiteY0"/>
              </a:cxn>
              <a:cxn ang="0">
                <a:pos x="connsiteX1" y="connsiteY1"/>
              </a:cxn>
              <a:cxn ang="0">
                <a:pos x="connsiteX2" y="connsiteY2"/>
              </a:cxn>
              <a:cxn ang="0">
                <a:pos x="connsiteX3" y="connsiteY3"/>
              </a:cxn>
            </a:cxnLst>
            <a:rect l="l" t="t" r="r" b="b"/>
            <a:pathLst>
              <a:path w="1772250" h="2955245">
                <a:moveTo>
                  <a:pt x="0" y="10659"/>
                </a:moveTo>
                <a:lnTo>
                  <a:pt x="1772250" y="0"/>
                </a:lnTo>
                <a:cubicBezTo>
                  <a:pt x="1767914" y="985082"/>
                  <a:pt x="1763579" y="1970163"/>
                  <a:pt x="1759243" y="2955245"/>
                </a:cubicBezTo>
                <a:lnTo>
                  <a:pt x="0" y="10659"/>
                </a:lnTo>
                <a:close/>
              </a:path>
            </a:pathLst>
          </a:custGeom>
          <a:gradFill flip="none" rotWithShape="1">
            <a:gsLst>
              <a:gs pos="0">
                <a:schemeClr val="tx1"/>
              </a:gs>
              <a:gs pos="74000">
                <a:schemeClr val="tx1">
                  <a:lumMod val="65000"/>
                  <a:lumOff val="35000"/>
                </a:schemeClr>
              </a:gs>
              <a:gs pos="100000">
                <a:schemeClr val="tx1">
                  <a:lumMod val="50000"/>
                  <a:lumOff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grpSp>
        <p:nvGrpSpPr>
          <p:cNvPr id="12" name="Group 11">
            <a:extLst>
              <a:ext uri="{FF2B5EF4-FFF2-40B4-BE49-F238E27FC236}">
                <a16:creationId xmlns:a16="http://schemas.microsoft.com/office/drawing/2014/main" id="{AF9589B1-6448-3B0E-1158-07F2F239B20C}"/>
              </a:ext>
            </a:extLst>
          </p:cNvPr>
          <p:cNvGrpSpPr/>
          <p:nvPr/>
        </p:nvGrpSpPr>
        <p:grpSpPr>
          <a:xfrm>
            <a:off x="1865013" y="3048000"/>
            <a:ext cx="5443954" cy="2941518"/>
            <a:chOff x="1795048" y="3429000"/>
            <a:chExt cx="5443954" cy="2941518"/>
          </a:xfrm>
        </p:grpSpPr>
        <p:pic>
          <p:nvPicPr>
            <p:cNvPr id="9" name="Picture 8" descr="Scroll Paper Background Images – Browse 136,972 Stock Photos, Vectors, and  Video | Adobe Stock">
              <a:extLst>
                <a:ext uri="{FF2B5EF4-FFF2-40B4-BE49-F238E27FC236}">
                  <a16:creationId xmlns:a16="http://schemas.microsoft.com/office/drawing/2014/main" id="{C827ADC8-97B6-364B-671F-513A94420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15542" y="2347058"/>
              <a:ext cx="2941517" cy="51054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E135974-EF5C-8F1F-97D8-74EA4F47ECCA}"/>
                </a:ext>
              </a:extLst>
            </p:cNvPr>
            <p:cNvSpPr txBox="1"/>
            <p:nvPr/>
          </p:nvSpPr>
          <p:spPr>
            <a:xfrm>
              <a:off x="2133601" y="3496454"/>
              <a:ext cx="4953002" cy="2874063"/>
            </a:xfrm>
            <a:prstGeom prst="rect">
              <a:avLst/>
            </a:prstGeom>
          </p:spPr>
          <p:txBody>
            <a:bodyPr vert="horz" lIns="91440" tIns="45720" rIns="91440" bIns="45720" rtlCol="0" anchor="ctr"/>
            <a:lstStyle>
              <a:defPPr>
                <a:defRPr lang="en-US"/>
              </a:defPPr>
              <a:lvl1pPr algn="ctr" defTabSz="914400" latinLnBrk="0">
                <a:defRPr sz="1800" b="1" kern="1200">
                  <a:latin typeface="Century Gothic" panose="020B0502020202020204" pitchFamily="34" charset="0"/>
                </a:defRPr>
              </a:lvl1pPr>
              <a:lvl2pPr marL="457200" defTabSz="914400" latinLnBrk="0">
                <a:defRPr sz="1800" kern="1200"/>
              </a:lvl2pPr>
              <a:lvl3pPr marL="914400" defTabSz="914400" latinLnBrk="0">
                <a:defRPr sz="1800" kern="1200"/>
              </a:lvl3pPr>
              <a:lvl4pPr marL="1371600" defTabSz="914400" latinLnBrk="0">
                <a:defRPr sz="1800" kern="1200"/>
              </a:lvl4pPr>
              <a:lvl5pPr marL="1828800" defTabSz="914400" latinLnBrk="0">
                <a:defRPr sz="1800" kern="1200"/>
              </a:lvl5pPr>
              <a:lvl6pPr marL="2286000" defTabSz="914400" latinLnBrk="0">
                <a:defRPr sz="1800" kern="1200"/>
              </a:lvl6pPr>
              <a:lvl7pPr marL="2743200" defTabSz="914400" latinLnBrk="0">
                <a:defRPr sz="1800" kern="1200"/>
              </a:lvl7pPr>
              <a:lvl8pPr marL="3200400" defTabSz="914400" latinLnBrk="0">
                <a:defRPr sz="1800" kern="1200"/>
              </a:lvl8pPr>
              <a:lvl9pPr marL="3657600" defTabSz="914400" latinLnBrk="0">
                <a:defRPr sz="1800" kern="1200"/>
              </a:lvl9pPr>
            </a:lstStyle>
            <a:p>
              <a:r>
                <a:rPr lang="en-US" dirty="0"/>
                <a:t>Order Splitting is Prohibited</a:t>
              </a:r>
            </a:p>
            <a:p>
              <a:r>
                <a:rPr lang="en-US" sz="1600" b="0" dirty="0"/>
                <a:t>“The placement of multiple orders [</a:t>
              </a:r>
              <a:r>
                <a:rPr lang="en-US" sz="1600" b="0" i="1" dirty="0"/>
                <a:t>purchases] </a:t>
              </a:r>
              <a:r>
                <a:rPr lang="en-US" sz="1600" b="0" dirty="0"/>
                <a:t>within other than a reasonable time period to one or more vendors for the same, like, or related goods or services to avoid using the appropriate method of procurement or to remain within delegated purchasing authority is </a:t>
              </a:r>
              <a:r>
                <a:rPr lang="en-US" sz="1600" dirty="0">
                  <a:highlight>
                    <a:srgbClr val="FFFF00"/>
                  </a:highlight>
                </a:rPr>
                <a:t>prohibited</a:t>
              </a:r>
              <a:r>
                <a:rPr lang="en-US" sz="1600" b="0" dirty="0"/>
                <a:t>.  Order splitting results in higher administrative cost to the agency.  It is a highly inefficient practice.”</a:t>
              </a:r>
              <a:endParaRPr lang="en-US" b="0" dirty="0"/>
            </a:p>
          </p:txBody>
        </p:sp>
        <p:sp>
          <p:nvSpPr>
            <p:cNvPr id="11" name="TextBox 10">
              <a:extLst>
                <a:ext uri="{FF2B5EF4-FFF2-40B4-BE49-F238E27FC236}">
                  <a16:creationId xmlns:a16="http://schemas.microsoft.com/office/drawing/2014/main" id="{23FCCA54-C591-2F19-CB84-A8BE257A358E}"/>
                </a:ext>
              </a:extLst>
            </p:cNvPr>
            <p:cNvSpPr txBox="1"/>
            <p:nvPr/>
          </p:nvSpPr>
          <p:spPr>
            <a:xfrm rot="16200000">
              <a:off x="493566" y="4730482"/>
              <a:ext cx="2941518" cy="338554"/>
            </a:xfrm>
            <a:prstGeom prst="rect">
              <a:avLst/>
            </a:prstGeom>
            <a:solidFill>
              <a:schemeClr val="tx1"/>
            </a:solidFill>
          </p:spPr>
          <p:txBody>
            <a:bodyPr wrap="square">
              <a:spAutoFit/>
            </a:bodyPr>
            <a:lstStyle/>
            <a:p>
              <a:pPr algn="ctr"/>
              <a:r>
                <a:rPr lang="en-US" b="1" dirty="0">
                  <a:solidFill>
                    <a:schemeClr val="bg1"/>
                  </a:solidFill>
                </a:rPr>
                <a:t>APSPM  4.11</a:t>
              </a:r>
            </a:p>
          </p:txBody>
        </p:sp>
      </p:grpSp>
      <p:sp>
        <p:nvSpPr>
          <p:cNvPr id="16" name="TextBox 15">
            <a:extLst>
              <a:ext uri="{FF2B5EF4-FFF2-40B4-BE49-F238E27FC236}">
                <a16:creationId xmlns:a16="http://schemas.microsoft.com/office/drawing/2014/main" id="{3EFF7FA3-864E-97FD-A047-E3EE7CF27D4D}"/>
              </a:ext>
            </a:extLst>
          </p:cNvPr>
          <p:cNvSpPr txBox="1"/>
          <p:nvPr/>
        </p:nvSpPr>
        <p:spPr>
          <a:xfrm>
            <a:off x="457200" y="1773482"/>
            <a:ext cx="8229600" cy="1274518"/>
          </a:xfrm>
          <a:prstGeom prst="rect">
            <a:avLst/>
          </a:prstGeom>
          <a:solidFill>
            <a:schemeClr val="bg2">
              <a:lumMod val="60000"/>
              <a:lumOff val="40000"/>
            </a:schemeClr>
          </a:solidFill>
          <a:effectLst>
            <a:outerShdw blurRad="50800" dist="88900" dir="2700000" algn="tl" rotWithShape="0">
              <a:prstClr val="black">
                <a:alpha val="70000"/>
              </a:prstClr>
            </a:outerShdw>
          </a:effectLst>
        </p:spPr>
        <p:txBody>
          <a:bodyPr wrap="square" anchor="ctr" anchorCtr="0">
            <a:noAutofit/>
          </a:bodyPr>
          <a:lstStyle>
            <a:defPPr>
              <a:defRPr lang="en-US"/>
            </a:defPPr>
            <a:lvl1pPr algn="ctr">
              <a:defRPr sz="1800" b="1" i="1"/>
            </a:lvl1pPr>
          </a:lstStyle>
          <a:p>
            <a:r>
              <a:rPr lang="en-US" sz="2000" b="0" dirty="0"/>
              <a:t>“Order Splitting” is when a user intentionally places multiple orders for the same good or service in order to avoid following procurement law… and it is prohibited</a:t>
            </a:r>
          </a:p>
        </p:txBody>
      </p:sp>
    </p:spTree>
    <p:extLst>
      <p:ext uri="{BB962C8B-B14F-4D97-AF65-F5344CB8AC3E}">
        <p14:creationId xmlns:p14="http://schemas.microsoft.com/office/powerpoint/2010/main" val="391685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499B6E-9999-E42D-90F7-E23F9DC36618}"/>
              </a:ext>
            </a:extLst>
          </p:cNvPr>
          <p:cNvSpPr/>
          <p:nvPr/>
        </p:nvSpPr>
        <p:spPr>
          <a:xfrm>
            <a:off x="0" y="1727925"/>
            <a:ext cx="9144000" cy="4291875"/>
          </a:xfrm>
          <a:prstGeom prst="rect">
            <a:avLst/>
          </a:prstGeom>
          <a:solidFill>
            <a:srgbClr val="1D536F"/>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2" name="TextBox 1">
            <a:extLst>
              <a:ext uri="{FF2B5EF4-FFF2-40B4-BE49-F238E27FC236}">
                <a16:creationId xmlns:a16="http://schemas.microsoft.com/office/drawing/2014/main" id="{0E61176A-5463-D635-B640-0403C251509D}"/>
              </a:ext>
            </a:extLst>
          </p:cNvPr>
          <p:cNvSpPr txBox="1"/>
          <p:nvPr/>
        </p:nvSpPr>
        <p:spPr>
          <a:xfrm>
            <a:off x="0" y="0"/>
            <a:ext cx="9144000" cy="1631216"/>
          </a:xfrm>
          <a:prstGeom prst="rect">
            <a:avLst/>
          </a:prstGeom>
          <a:noFill/>
        </p:spPr>
        <p:txBody>
          <a:bodyPr wrap="square">
            <a:spAutoFit/>
          </a:bodyPr>
          <a:lstStyle/>
          <a:p>
            <a:pPr algn="ctr">
              <a:buClr>
                <a:srgbClr val="FFFF00"/>
              </a:buClr>
            </a:pPr>
            <a:r>
              <a:rPr lang="en-US" sz="3600" b="1" dirty="0">
                <a:solidFill>
                  <a:srgbClr val="FFFF00"/>
                </a:solidFill>
              </a:rPr>
              <a:t>Step 5. </a:t>
            </a:r>
            <a:br>
              <a:rPr lang="en-US" sz="3600" b="1" dirty="0">
                <a:solidFill>
                  <a:srgbClr val="FFFF00"/>
                </a:solidFill>
              </a:rPr>
            </a:br>
            <a:r>
              <a:rPr lang="en-US" sz="3600" b="1" dirty="0">
                <a:solidFill>
                  <a:srgbClr val="FFFF00"/>
                </a:solidFill>
              </a:rPr>
              <a:t>Prohibited Items Check</a:t>
            </a:r>
            <a:r>
              <a:rPr lang="en-US" sz="2800" dirty="0">
                <a:solidFill>
                  <a:srgbClr val="FFFF00"/>
                </a:solidFill>
              </a:rPr>
              <a:t> (cont’d)</a:t>
            </a:r>
            <a:br>
              <a:rPr lang="en-US" sz="3600" b="1" dirty="0">
                <a:solidFill>
                  <a:srgbClr val="FFFF00"/>
                </a:solidFill>
              </a:rPr>
            </a:br>
            <a:r>
              <a:rPr lang="en-US" sz="2800" b="1" dirty="0">
                <a:solidFill>
                  <a:srgbClr val="FFC000"/>
                </a:solidFill>
              </a:rPr>
              <a:t>-- 2. Gift Card Purchases </a:t>
            </a:r>
            <a:r>
              <a:rPr lang="en-US" sz="2800" b="1" i="1" dirty="0">
                <a:solidFill>
                  <a:srgbClr val="FFC000"/>
                </a:solidFill>
              </a:rPr>
              <a:t>--</a:t>
            </a:r>
          </a:p>
        </p:txBody>
      </p:sp>
      <p:sp>
        <p:nvSpPr>
          <p:cNvPr id="16" name="TextBox 15">
            <a:extLst>
              <a:ext uri="{FF2B5EF4-FFF2-40B4-BE49-F238E27FC236}">
                <a16:creationId xmlns:a16="http://schemas.microsoft.com/office/drawing/2014/main" id="{3EFF7FA3-864E-97FD-A047-E3EE7CF27D4D}"/>
              </a:ext>
            </a:extLst>
          </p:cNvPr>
          <p:cNvSpPr txBox="1"/>
          <p:nvPr/>
        </p:nvSpPr>
        <p:spPr>
          <a:xfrm>
            <a:off x="457200" y="1773482"/>
            <a:ext cx="8229600" cy="1122118"/>
          </a:xfrm>
          <a:prstGeom prst="rect">
            <a:avLst/>
          </a:prstGeom>
          <a:solidFill>
            <a:schemeClr val="bg2">
              <a:lumMod val="60000"/>
              <a:lumOff val="40000"/>
            </a:schemeClr>
          </a:solidFill>
          <a:effectLst>
            <a:outerShdw blurRad="50800" dist="88900" dir="2700000" algn="tl" rotWithShape="0">
              <a:prstClr val="black">
                <a:alpha val="70000"/>
              </a:prstClr>
            </a:outerShdw>
          </a:effectLst>
        </p:spPr>
        <p:txBody>
          <a:bodyPr wrap="square" anchor="ctr" anchorCtr="0">
            <a:noAutofit/>
          </a:bodyPr>
          <a:lstStyle>
            <a:defPPr>
              <a:defRPr lang="en-US"/>
            </a:defPPr>
            <a:lvl1pPr algn="ctr">
              <a:defRPr sz="1800" b="1" i="1"/>
            </a:lvl1pPr>
          </a:lstStyle>
          <a:p>
            <a:r>
              <a:rPr lang="en-US" sz="2000" b="0" dirty="0"/>
              <a:t>There are only two instances when you can use a </a:t>
            </a:r>
            <a:r>
              <a:rPr lang="en-US" sz="2000" b="0" dirty="0" err="1"/>
              <a:t>pCard</a:t>
            </a:r>
            <a:r>
              <a:rPr lang="en-US" sz="2000" b="0" dirty="0"/>
              <a:t> to purchase gift cards:</a:t>
            </a:r>
          </a:p>
        </p:txBody>
      </p:sp>
      <p:graphicFrame>
        <p:nvGraphicFramePr>
          <p:cNvPr id="6" name="Table 5">
            <a:extLst>
              <a:ext uri="{FF2B5EF4-FFF2-40B4-BE49-F238E27FC236}">
                <a16:creationId xmlns:a16="http://schemas.microsoft.com/office/drawing/2014/main" id="{3CDC3FB9-55C3-C2EE-4393-3372BE606864}"/>
              </a:ext>
            </a:extLst>
          </p:cNvPr>
          <p:cNvGraphicFramePr>
            <a:graphicFrameLocks noGrp="1"/>
          </p:cNvGraphicFramePr>
          <p:nvPr>
            <p:extLst>
              <p:ext uri="{D42A27DB-BD31-4B8C-83A1-F6EECF244321}">
                <p14:modId xmlns:p14="http://schemas.microsoft.com/office/powerpoint/2010/main" val="3791661213"/>
              </p:ext>
            </p:extLst>
          </p:nvPr>
        </p:nvGraphicFramePr>
        <p:xfrm>
          <a:off x="457200" y="2941320"/>
          <a:ext cx="8229599" cy="3078480"/>
        </p:xfrm>
        <a:graphic>
          <a:graphicData uri="http://schemas.openxmlformats.org/drawingml/2006/table">
            <a:tbl>
              <a:tblPr>
                <a:tableStyleId>{3B4B98B0-60AC-42C2-AFA5-B58CD77FA1E5}</a:tableStyleId>
              </a:tblPr>
              <a:tblGrid>
                <a:gridCol w="2335360">
                  <a:extLst>
                    <a:ext uri="{9D8B030D-6E8A-4147-A177-3AD203B41FA5}">
                      <a16:colId xmlns:a16="http://schemas.microsoft.com/office/drawing/2014/main" val="3984439481"/>
                    </a:ext>
                  </a:extLst>
                </a:gridCol>
                <a:gridCol w="5894239">
                  <a:extLst>
                    <a:ext uri="{9D8B030D-6E8A-4147-A177-3AD203B41FA5}">
                      <a16:colId xmlns:a16="http://schemas.microsoft.com/office/drawing/2014/main" val="2696563610"/>
                    </a:ext>
                  </a:extLst>
                </a:gridCol>
              </a:tblGrid>
              <a:tr h="476481">
                <a:tc>
                  <a:txBody>
                    <a:bodyPr/>
                    <a:lstStyle/>
                    <a:p>
                      <a:pPr algn="ctr"/>
                      <a:r>
                        <a:rPr lang="en-US" sz="1600" b="1" dirty="0">
                          <a:solidFill>
                            <a:schemeClr val="bg1"/>
                          </a:solidFill>
                        </a:rPr>
                        <a:t>Employee Recognition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r>
                        <a:rPr lang="en-US" sz="1600" dirty="0"/>
                        <a:t>See </a:t>
                      </a:r>
                      <a:r>
                        <a:rPr lang="en-US" sz="1600" b="1" dirty="0"/>
                        <a:t>DHRM Policy 1.15 </a:t>
                      </a:r>
                      <a:r>
                        <a:rPr lang="en-US" sz="1600" dirty="0"/>
                        <a:t>and ensure that you are following CAPP 20355 logging and tracking requirements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3060288952"/>
                  </a:ext>
                </a:extLst>
              </a:tr>
              <a:tr h="2230797">
                <a:tc>
                  <a:txBody>
                    <a:bodyPr/>
                    <a:lstStyle/>
                    <a:p>
                      <a:pPr algn="ctr"/>
                      <a:r>
                        <a:rPr lang="en-US" sz="1600" b="1" dirty="0">
                          <a:solidFill>
                            <a:schemeClr val="bg1"/>
                          </a:solidFill>
                        </a:rPr>
                        <a:t>DOA Exception</a:t>
                      </a:r>
                    </a:p>
                  </a:txBody>
                  <a:tcPr anchor="ctr">
                    <a:lnT w="12700" cap="flat" cmpd="sng" algn="ctr">
                      <a:solidFill>
                        <a:schemeClr val="tx1">
                          <a:lumMod val="65000"/>
                          <a:lumOff val="35000"/>
                        </a:schemeClr>
                      </a:solidFill>
                      <a:prstDash val="solid"/>
                      <a:round/>
                      <a:headEnd type="none" w="med" len="med"/>
                      <a:tailEnd type="none" w="med" len="med"/>
                    </a:lnT>
                    <a:solidFill>
                      <a:schemeClr val="accent1">
                        <a:lumMod val="50000"/>
                      </a:schemeClr>
                    </a:solidFill>
                  </a:tcPr>
                </a:tc>
                <a:tc>
                  <a:txBody>
                    <a:bodyPr/>
                    <a:lstStyle/>
                    <a:p>
                      <a:pPr marL="285750" indent="-285750">
                        <a:buFont typeface="Arial" panose="020B0604020202020204" pitchFamily="34" charset="0"/>
                        <a:buChar char="•"/>
                      </a:pPr>
                      <a:r>
                        <a:rPr lang="en-US" sz="1600" dirty="0"/>
                        <a:t>If you have an exception granted by the Department of Accounts (DOA), then you </a:t>
                      </a:r>
                      <a:r>
                        <a:rPr lang="en-US" sz="1600" b="1" dirty="0"/>
                        <a:t>must</a:t>
                      </a:r>
                      <a:r>
                        <a:rPr lang="en-US" sz="1600" dirty="0"/>
                        <a:t> include appropriate documentation in your file.</a:t>
                      </a:r>
                    </a:p>
                    <a:p>
                      <a:pPr marL="285750" indent="-285750">
                        <a:buFont typeface="Arial" panose="020B0604020202020204" pitchFamily="34" charset="0"/>
                        <a:buChar char="•"/>
                      </a:pPr>
                      <a:r>
                        <a:rPr lang="en-US" sz="1600" dirty="0"/>
                        <a:t>Federal funded gift cards for students such as gas cards must follow all procurement rules and may be purchased using your </a:t>
                      </a:r>
                      <a:r>
                        <a:rPr lang="en-US" sz="1600" dirty="0" err="1"/>
                        <a:t>pCard</a:t>
                      </a:r>
                      <a:r>
                        <a:rPr lang="en-US" sz="1600" dirty="0"/>
                        <a:t>, if the purchase is under the single quote threshold without order splitting.</a:t>
                      </a:r>
                    </a:p>
                    <a:p>
                      <a:pPr marL="285750" indent="-285750">
                        <a:buFont typeface="Arial" panose="020B0604020202020204" pitchFamily="34" charset="0"/>
                        <a:buChar char="•"/>
                      </a:pPr>
                      <a:r>
                        <a:rPr lang="en-US" sz="1600" dirty="0"/>
                        <a:t>If you are purchasing gift cards for students, you shall log and track those cards in accordance </a:t>
                      </a:r>
                      <a:r>
                        <a:rPr lang="en-US" sz="1600" u="none" kern="1200" dirty="0">
                          <a:solidFill>
                            <a:schemeClr val="tx1"/>
                          </a:solidFill>
                          <a:latin typeface="+mn-lt"/>
                          <a:ea typeface="+mn-ea"/>
                          <a:cs typeface="+mn-cs"/>
                        </a:rPr>
                        <a:t>with IRS </a:t>
                      </a:r>
                      <a:r>
                        <a:rPr lang="en-US" sz="1400" b="1" u="sng" dirty="0">
                          <a:solidFill>
                            <a:schemeClr val="tx2"/>
                          </a:solidFill>
                          <a:highlight>
                            <a:srgbClr val="FFFF00"/>
                          </a:highlight>
                          <a:hlinkClick r:id="rId2"/>
                        </a:rPr>
                        <a:t>https://www.irs.gov/forms-pubs/about-form-1099-misc</a:t>
                      </a:r>
                      <a:r>
                        <a:rPr lang="en-US" sz="1400" dirty="0">
                          <a:highlight>
                            <a:srgbClr val="FFFF00"/>
                          </a:highlight>
                          <a:hlinkClick r:id="rId2"/>
                        </a:rPr>
                        <a:t>.</a:t>
                      </a:r>
                      <a:endParaRPr lang="en-US" sz="1400" dirty="0">
                        <a:highlight>
                          <a:srgbClr val="FFFF00"/>
                        </a:highlight>
                      </a:endParaRPr>
                    </a:p>
                  </a:txBody>
                  <a:tcPr>
                    <a:lnT w="12700" cap="flat" cmpd="sng" algn="ctr">
                      <a:solidFill>
                        <a:schemeClr val="tx1">
                          <a:lumMod val="65000"/>
                          <a:lumOff val="35000"/>
                        </a:schemeClr>
                      </a:solidFill>
                      <a:prstDash val="solid"/>
                      <a:round/>
                      <a:headEnd type="none" w="med" len="med"/>
                      <a:tailEnd type="none" w="med" len="med"/>
                    </a:lnT>
                    <a:solidFill>
                      <a:schemeClr val="bg2">
                        <a:lumMod val="75000"/>
                      </a:schemeClr>
                    </a:solidFill>
                  </a:tcPr>
                </a:tc>
                <a:extLst>
                  <a:ext uri="{0D108BD9-81ED-4DB2-BD59-A6C34878D82A}">
                    <a16:rowId xmlns:a16="http://schemas.microsoft.com/office/drawing/2014/main" val="1124524844"/>
                  </a:ext>
                </a:extLst>
              </a:tr>
            </a:tbl>
          </a:graphicData>
        </a:graphic>
      </p:graphicFrame>
      <p:sp>
        <p:nvSpPr>
          <p:cNvPr id="7" name="Rectangle 6">
            <a:extLst>
              <a:ext uri="{FF2B5EF4-FFF2-40B4-BE49-F238E27FC236}">
                <a16:creationId xmlns:a16="http://schemas.microsoft.com/office/drawing/2014/main" id="{1E9EF1A2-4829-26EA-0D11-81DD6E20FF2D}"/>
              </a:ext>
            </a:extLst>
          </p:cNvPr>
          <p:cNvSpPr/>
          <p:nvPr/>
        </p:nvSpPr>
        <p:spPr>
          <a:xfrm>
            <a:off x="494673" y="6019800"/>
            <a:ext cx="6831769" cy="453587"/>
          </a:xfrm>
          <a:prstGeom prst="rect">
            <a:avLst/>
          </a:prstGeom>
          <a:solidFill>
            <a:schemeClr val="accent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bg1"/>
                </a:solidFill>
              </a:rPr>
              <a:t>References: DHRM Policy 1.15, CAPP </a:t>
            </a:r>
            <a:r>
              <a:rPr lang="en-US" i="1" dirty="0" err="1">
                <a:solidFill>
                  <a:schemeClr val="bg1"/>
                </a:solidFill>
              </a:rPr>
              <a:t>CAPP</a:t>
            </a:r>
            <a:r>
              <a:rPr lang="en-US" i="1" dirty="0">
                <a:solidFill>
                  <a:schemeClr val="bg1"/>
                </a:solidFill>
              </a:rPr>
              <a:t> 20355</a:t>
            </a:r>
          </a:p>
        </p:txBody>
      </p:sp>
    </p:spTree>
    <p:extLst>
      <p:ext uri="{BB962C8B-B14F-4D97-AF65-F5344CB8AC3E}">
        <p14:creationId xmlns:p14="http://schemas.microsoft.com/office/powerpoint/2010/main" val="62805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61176A-5463-D635-B640-0403C251509D}"/>
              </a:ext>
            </a:extLst>
          </p:cNvPr>
          <p:cNvSpPr txBox="1"/>
          <p:nvPr/>
        </p:nvSpPr>
        <p:spPr>
          <a:xfrm>
            <a:off x="0" y="0"/>
            <a:ext cx="9144000" cy="1631216"/>
          </a:xfrm>
          <a:prstGeom prst="rect">
            <a:avLst/>
          </a:prstGeom>
          <a:noFill/>
        </p:spPr>
        <p:txBody>
          <a:bodyPr wrap="square">
            <a:spAutoFit/>
          </a:bodyPr>
          <a:lstStyle/>
          <a:p>
            <a:pPr algn="ctr">
              <a:buClr>
                <a:srgbClr val="FFFF00"/>
              </a:buClr>
            </a:pPr>
            <a:r>
              <a:rPr lang="en-US" sz="3600" b="1" dirty="0">
                <a:solidFill>
                  <a:srgbClr val="FFFF00"/>
                </a:solidFill>
              </a:rPr>
              <a:t>Step 5. </a:t>
            </a:r>
            <a:br>
              <a:rPr lang="en-US" sz="3600" b="1" dirty="0">
                <a:solidFill>
                  <a:srgbClr val="FFFF00"/>
                </a:solidFill>
              </a:rPr>
            </a:br>
            <a:r>
              <a:rPr lang="en-US" sz="3600" b="1" dirty="0">
                <a:solidFill>
                  <a:srgbClr val="FFFF00"/>
                </a:solidFill>
              </a:rPr>
              <a:t>Prohibited Items Check</a:t>
            </a:r>
            <a:r>
              <a:rPr lang="en-US" sz="2800" dirty="0">
                <a:solidFill>
                  <a:srgbClr val="FFFF00"/>
                </a:solidFill>
              </a:rPr>
              <a:t> (cont’d)</a:t>
            </a:r>
            <a:br>
              <a:rPr lang="en-US" sz="2800" b="1" dirty="0">
                <a:solidFill>
                  <a:srgbClr val="FFFF00"/>
                </a:solidFill>
              </a:rPr>
            </a:br>
            <a:r>
              <a:rPr lang="en-US" sz="2800" b="1" dirty="0">
                <a:solidFill>
                  <a:srgbClr val="FFC000"/>
                </a:solidFill>
              </a:rPr>
              <a:t>-- 3. Conflicts of Interest </a:t>
            </a:r>
            <a:r>
              <a:rPr lang="en-US" sz="2800" b="1" i="1" dirty="0">
                <a:solidFill>
                  <a:srgbClr val="FFC000"/>
                </a:solidFill>
              </a:rPr>
              <a:t>--</a:t>
            </a:r>
          </a:p>
        </p:txBody>
      </p:sp>
      <p:sp>
        <p:nvSpPr>
          <p:cNvPr id="16" name="TextBox 15">
            <a:extLst>
              <a:ext uri="{FF2B5EF4-FFF2-40B4-BE49-F238E27FC236}">
                <a16:creationId xmlns:a16="http://schemas.microsoft.com/office/drawing/2014/main" id="{3EFF7FA3-864E-97FD-A047-E3EE7CF27D4D}"/>
              </a:ext>
            </a:extLst>
          </p:cNvPr>
          <p:cNvSpPr txBox="1"/>
          <p:nvPr/>
        </p:nvSpPr>
        <p:spPr>
          <a:xfrm>
            <a:off x="457200" y="1600199"/>
            <a:ext cx="8229600" cy="1436743"/>
          </a:xfrm>
          <a:prstGeom prst="rect">
            <a:avLst/>
          </a:prstGeom>
          <a:solidFill>
            <a:schemeClr val="bg2">
              <a:lumMod val="60000"/>
              <a:lumOff val="40000"/>
            </a:schemeClr>
          </a:solidFill>
          <a:effectLst>
            <a:outerShdw blurRad="50800" dist="88900" dir="2700000" algn="tl" rotWithShape="0">
              <a:prstClr val="black">
                <a:alpha val="70000"/>
              </a:prstClr>
            </a:outerShdw>
          </a:effectLst>
        </p:spPr>
        <p:txBody>
          <a:bodyPr wrap="square" anchor="ctr" anchorCtr="0">
            <a:noAutofit/>
          </a:bodyPr>
          <a:lstStyle>
            <a:defPPr>
              <a:defRPr lang="en-US"/>
            </a:defPPr>
            <a:lvl1pPr algn="ctr">
              <a:defRPr sz="1800" b="1" i="1"/>
            </a:lvl1pPr>
          </a:lstStyle>
          <a:p>
            <a:r>
              <a:rPr lang="en-US" sz="2000" dirty="0" err="1"/>
              <a:t>pCard</a:t>
            </a:r>
            <a:r>
              <a:rPr lang="en-US" sz="2000" dirty="0"/>
              <a:t> Purchases are subject to the same Conflict of Interest regulations as any other procurement.  See Article 6</a:t>
            </a:r>
          </a:p>
          <a:p>
            <a:r>
              <a:rPr lang="en-US" b="0" dirty="0"/>
              <a:t>(Ethics are moral principles that govern a person’s behavior or the conducting of an activity)</a:t>
            </a:r>
          </a:p>
        </p:txBody>
      </p:sp>
      <p:sp>
        <p:nvSpPr>
          <p:cNvPr id="8" name="Isosceles Triangle 9">
            <a:extLst>
              <a:ext uri="{FF2B5EF4-FFF2-40B4-BE49-F238E27FC236}">
                <a16:creationId xmlns:a16="http://schemas.microsoft.com/office/drawing/2014/main" id="{AEB792C5-960D-8974-A46A-E5D16FDBE573}"/>
              </a:ext>
            </a:extLst>
          </p:cNvPr>
          <p:cNvSpPr/>
          <p:nvPr/>
        </p:nvSpPr>
        <p:spPr>
          <a:xfrm flipH="1">
            <a:off x="7467600" y="3040627"/>
            <a:ext cx="1219200" cy="3508887"/>
          </a:xfrm>
          <a:custGeom>
            <a:avLst/>
            <a:gdLst>
              <a:gd name="connsiteX0" fmla="*/ 0 w 1781014"/>
              <a:gd name="connsiteY0" fmla="*/ 3031445 h 3031445"/>
              <a:gd name="connsiteX1" fmla="*/ 890507 w 1781014"/>
              <a:gd name="connsiteY1" fmla="*/ 0 h 3031445"/>
              <a:gd name="connsiteX2" fmla="*/ 1781014 w 1781014"/>
              <a:gd name="connsiteY2" fmla="*/ 3031445 h 3031445"/>
              <a:gd name="connsiteX3" fmla="*/ 0 w 1781014"/>
              <a:gd name="connsiteY3" fmla="*/ 3031445 h 3031445"/>
              <a:gd name="connsiteX0" fmla="*/ 0 w 1794021"/>
              <a:gd name="connsiteY0" fmla="*/ 2955245 h 2955245"/>
              <a:gd name="connsiteX1" fmla="*/ 1794021 w 1794021"/>
              <a:gd name="connsiteY1" fmla="*/ 0 h 2955245"/>
              <a:gd name="connsiteX2" fmla="*/ 1781014 w 1794021"/>
              <a:gd name="connsiteY2" fmla="*/ 2955245 h 2955245"/>
              <a:gd name="connsiteX3" fmla="*/ 0 w 1794021"/>
              <a:gd name="connsiteY3" fmla="*/ 2955245 h 2955245"/>
              <a:gd name="connsiteX0" fmla="*/ 0 w 1772250"/>
              <a:gd name="connsiteY0" fmla="*/ 10659 h 2955245"/>
              <a:gd name="connsiteX1" fmla="*/ 1772250 w 1772250"/>
              <a:gd name="connsiteY1" fmla="*/ 0 h 2955245"/>
              <a:gd name="connsiteX2" fmla="*/ 1759243 w 1772250"/>
              <a:gd name="connsiteY2" fmla="*/ 2955245 h 2955245"/>
              <a:gd name="connsiteX3" fmla="*/ 0 w 1772250"/>
              <a:gd name="connsiteY3" fmla="*/ 10659 h 2955245"/>
              <a:gd name="connsiteX0" fmla="*/ 0 w 1812428"/>
              <a:gd name="connsiteY0" fmla="*/ 0 h 2958353"/>
              <a:gd name="connsiteX1" fmla="*/ 1812428 w 1812428"/>
              <a:gd name="connsiteY1" fmla="*/ 3108 h 2958353"/>
              <a:gd name="connsiteX2" fmla="*/ 1799421 w 1812428"/>
              <a:gd name="connsiteY2" fmla="*/ 2958353 h 2958353"/>
              <a:gd name="connsiteX3" fmla="*/ 0 w 1812428"/>
              <a:gd name="connsiteY3" fmla="*/ 0 h 2958353"/>
            </a:gdLst>
            <a:ahLst/>
            <a:cxnLst>
              <a:cxn ang="0">
                <a:pos x="connsiteX0" y="connsiteY0"/>
              </a:cxn>
              <a:cxn ang="0">
                <a:pos x="connsiteX1" y="connsiteY1"/>
              </a:cxn>
              <a:cxn ang="0">
                <a:pos x="connsiteX2" y="connsiteY2"/>
              </a:cxn>
              <a:cxn ang="0">
                <a:pos x="connsiteX3" y="connsiteY3"/>
              </a:cxn>
            </a:cxnLst>
            <a:rect l="l" t="t" r="r" b="b"/>
            <a:pathLst>
              <a:path w="1812428" h="2958353">
                <a:moveTo>
                  <a:pt x="0" y="0"/>
                </a:moveTo>
                <a:lnTo>
                  <a:pt x="1812428" y="3108"/>
                </a:lnTo>
                <a:cubicBezTo>
                  <a:pt x="1808092" y="988190"/>
                  <a:pt x="1803757" y="1973271"/>
                  <a:pt x="1799421" y="2958353"/>
                </a:cubicBezTo>
                <a:lnTo>
                  <a:pt x="0" y="0"/>
                </a:lnTo>
                <a:close/>
              </a:path>
            </a:pathLst>
          </a:custGeom>
          <a:gradFill flip="none" rotWithShape="1">
            <a:gsLst>
              <a:gs pos="0">
                <a:schemeClr val="tx1"/>
              </a:gs>
              <a:gs pos="74000">
                <a:schemeClr val="tx1">
                  <a:lumMod val="65000"/>
                  <a:lumOff val="35000"/>
                </a:schemeClr>
              </a:gs>
              <a:gs pos="100000">
                <a:schemeClr val="tx1">
                  <a:lumMod val="50000"/>
                  <a:lumOff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pic>
        <p:nvPicPr>
          <p:cNvPr id="3" name="Picture 2" descr="Scroll Paper Background Images – Browse 136,972 Stock Photos, Vectors, and  Video | Adobe Stock">
            <a:extLst>
              <a:ext uri="{FF2B5EF4-FFF2-40B4-BE49-F238E27FC236}">
                <a16:creationId xmlns:a16="http://schemas.microsoft.com/office/drawing/2014/main" id="{A2A3EEC5-A90C-DDAE-899E-A59F5EB16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9400" y="1882525"/>
            <a:ext cx="3505201" cy="582877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B4B4E932-915E-B04B-C760-4974D89DFEA1}"/>
              </a:ext>
            </a:extLst>
          </p:cNvPr>
          <p:cNvSpPr txBox="1">
            <a:spLocks/>
          </p:cNvSpPr>
          <p:nvPr/>
        </p:nvSpPr>
        <p:spPr>
          <a:xfrm>
            <a:off x="1714500" y="3044313"/>
            <a:ext cx="5715000" cy="35052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Century Gothic" panose="020B0502020202020204" pitchFamily="34" charset="0"/>
              </a:rPr>
              <a:t>Article 6</a:t>
            </a:r>
          </a:p>
          <a:p>
            <a:pPr algn="ctr"/>
            <a:r>
              <a:rPr lang="en-US" sz="1600" b="1" u="sng" dirty="0">
                <a:solidFill>
                  <a:schemeClr val="tx1"/>
                </a:solidFill>
                <a:latin typeface="Century Gothic" panose="020B0502020202020204" pitchFamily="34" charset="0"/>
              </a:rPr>
              <a:t>Ethics in Public Procurement</a:t>
            </a:r>
            <a:endParaRPr lang="en-US" sz="1600" dirty="0">
              <a:solidFill>
                <a:schemeClr val="tx1"/>
              </a:solidFill>
              <a:latin typeface="Century Gothic" panose="020B0502020202020204" pitchFamily="34" charset="0"/>
            </a:endParaRPr>
          </a:p>
          <a:p>
            <a:pPr algn="ctr"/>
            <a:r>
              <a:rPr lang="en-US" sz="1600" b="1" dirty="0">
                <a:solidFill>
                  <a:schemeClr val="tx1"/>
                </a:solidFill>
                <a:latin typeface="News Gothic MT" panose="020B0504020203020204" pitchFamily="34" charset="0"/>
                <a:ea typeface="Calibri" panose="020F0502020204030204" pitchFamily="34" charset="0"/>
                <a:cs typeface="Times" panose="02020603050405020304" pitchFamily="18" charset="0"/>
              </a:rPr>
              <a:t>§ </a:t>
            </a:r>
            <a:r>
              <a:rPr lang="en-US" sz="1600" b="1" dirty="0">
                <a:solidFill>
                  <a:schemeClr val="tx1"/>
                </a:solidFill>
                <a:latin typeface="Century Gothic" panose="020B0502020202020204" pitchFamily="34" charset="0"/>
              </a:rPr>
              <a:t>2.2-4367. Purpose. </a:t>
            </a:r>
          </a:p>
          <a:p>
            <a:pPr algn="ctr"/>
            <a:r>
              <a:rPr lang="en-US" sz="1600" dirty="0">
                <a:solidFill>
                  <a:schemeClr val="tx1"/>
                </a:solidFill>
                <a:latin typeface="Century Gothic" panose="020B0502020202020204" pitchFamily="34" charset="0"/>
              </a:rPr>
              <a:t>	“The provisions of this article supplement, but shall not supersede, other provisions of law including, but not limited to the State and Local Government Conflict of Interest Act, the Virginia Governmental Frauds Act, and Articles 2 and 3 of Chapter 10 of Title 18.2.</a:t>
            </a:r>
          </a:p>
          <a:p>
            <a:pPr algn="ctr"/>
            <a:r>
              <a:rPr lang="en-US" sz="1600" dirty="0">
                <a:solidFill>
                  <a:schemeClr val="tx1"/>
                </a:solidFill>
                <a:latin typeface="Century Gothic" panose="020B0502020202020204" pitchFamily="34" charset="0"/>
              </a:rPr>
              <a:t>	The Provisions of this article shall apply notwithstanding the fact that the conduct described may not constitute a violation of the State and Local Government Conflicts of Interest.”</a:t>
            </a:r>
          </a:p>
        </p:txBody>
      </p:sp>
      <p:sp>
        <p:nvSpPr>
          <p:cNvPr id="9" name="Isosceles Triangle 9">
            <a:extLst>
              <a:ext uri="{FF2B5EF4-FFF2-40B4-BE49-F238E27FC236}">
                <a16:creationId xmlns:a16="http://schemas.microsoft.com/office/drawing/2014/main" id="{AD1A1D17-D5C9-445E-765D-F6DA6A3B22D4}"/>
              </a:ext>
            </a:extLst>
          </p:cNvPr>
          <p:cNvSpPr/>
          <p:nvPr/>
        </p:nvSpPr>
        <p:spPr>
          <a:xfrm>
            <a:off x="457200" y="3044313"/>
            <a:ext cx="1219200" cy="3508887"/>
          </a:xfrm>
          <a:custGeom>
            <a:avLst/>
            <a:gdLst>
              <a:gd name="connsiteX0" fmla="*/ 0 w 1781014"/>
              <a:gd name="connsiteY0" fmla="*/ 3031445 h 3031445"/>
              <a:gd name="connsiteX1" fmla="*/ 890507 w 1781014"/>
              <a:gd name="connsiteY1" fmla="*/ 0 h 3031445"/>
              <a:gd name="connsiteX2" fmla="*/ 1781014 w 1781014"/>
              <a:gd name="connsiteY2" fmla="*/ 3031445 h 3031445"/>
              <a:gd name="connsiteX3" fmla="*/ 0 w 1781014"/>
              <a:gd name="connsiteY3" fmla="*/ 3031445 h 3031445"/>
              <a:gd name="connsiteX0" fmla="*/ 0 w 1794021"/>
              <a:gd name="connsiteY0" fmla="*/ 2955245 h 2955245"/>
              <a:gd name="connsiteX1" fmla="*/ 1794021 w 1794021"/>
              <a:gd name="connsiteY1" fmla="*/ 0 h 2955245"/>
              <a:gd name="connsiteX2" fmla="*/ 1781014 w 1794021"/>
              <a:gd name="connsiteY2" fmla="*/ 2955245 h 2955245"/>
              <a:gd name="connsiteX3" fmla="*/ 0 w 1794021"/>
              <a:gd name="connsiteY3" fmla="*/ 2955245 h 2955245"/>
              <a:gd name="connsiteX0" fmla="*/ 0 w 1772250"/>
              <a:gd name="connsiteY0" fmla="*/ 10659 h 2955245"/>
              <a:gd name="connsiteX1" fmla="*/ 1772250 w 1772250"/>
              <a:gd name="connsiteY1" fmla="*/ 0 h 2955245"/>
              <a:gd name="connsiteX2" fmla="*/ 1759243 w 1772250"/>
              <a:gd name="connsiteY2" fmla="*/ 2955245 h 2955245"/>
              <a:gd name="connsiteX3" fmla="*/ 0 w 1772250"/>
              <a:gd name="connsiteY3" fmla="*/ 10659 h 2955245"/>
              <a:gd name="connsiteX0" fmla="*/ 0 w 1812428"/>
              <a:gd name="connsiteY0" fmla="*/ 0 h 2958353"/>
              <a:gd name="connsiteX1" fmla="*/ 1812428 w 1812428"/>
              <a:gd name="connsiteY1" fmla="*/ 3108 h 2958353"/>
              <a:gd name="connsiteX2" fmla="*/ 1799421 w 1812428"/>
              <a:gd name="connsiteY2" fmla="*/ 2958353 h 2958353"/>
              <a:gd name="connsiteX3" fmla="*/ 0 w 1812428"/>
              <a:gd name="connsiteY3" fmla="*/ 0 h 2958353"/>
            </a:gdLst>
            <a:ahLst/>
            <a:cxnLst>
              <a:cxn ang="0">
                <a:pos x="connsiteX0" y="connsiteY0"/>
              </a:cxn>
              <a:cxn ang="0">
                <a:pos x="connsiteX1" y="connsiteY1"/>
              </a:cxn>
              <a:cxn ang="0">
                <a:pos x="connsiteX2" y="connsiteY2"/>
              </a:cxn>
              <a:cxn ang="0">
                <a:pos x="connsiteX3" y="connsiteY3"/>
              </a:cxn>
            </a:cxnLst>
            <a:rect l="l" t="t" r="r" b="b"/>
            <a:pathLst>
              <a:path w="1812428" h="2958353">
                <a:moveTo>
                  <a:pt x="0" y="0"/>
                </a:moveTo>
                <a:lnTo>
                  <a:pt x="1812428" y="3108"/>
                </a:lnTo>
                <a:cubicBezTo>
                  <a:pt x="1808092" y="988190"/>
                  <a:pt x="1803757" y="1973271"/>
                  <a:pt x="1799421" y="2958353"/>
                </a:cubicBezTo>
                <a:lnTo>
                  <a:pt x="0" y="0"/>
                </a:lnTo>
                <a:close/>
              </a:path>
            </a:pathLst>
          </a:custGeom>
          <a:gradFill flip="none" rotWithShape="1">
            <a:gsLst>
              <a:gs pos="0">
                <a:schemeClr val="tx1"/>
              </a:gs>
              <a:gs pos="74000">
                <a:schemeClr val="tx1">
                  <a:lumMod val="65000"/>
                  <a:lumOff val="35000"/>
                </a:schemeClr>
              </a:gs>
              <a:gs pos="100000">
                <a:schemeClr val="tx1">
                  <a:lumMod val="50000"/>
                  <a:lumOff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Tree>
    <p:extLst>
      <p:ext uri="{BB962C8B-B14F-4D97-AF65-F5344CB8AC3E}">
        <p14:creationId xmlns:p14="http://schemas.microsoft.com/office/powerpoint/2010/main" val="288327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61176A-5463-D635-B640-0403C251509D}"/>
              </a:ext>
            </a:extLst>
          </p:cNvPr>
          <p:cNvSpPr txBox="1"/>
          <p:nvPr/>
        </p:nvSpPr>
        <p:spPr>
          <a:xfrm>
            <a:off x="0" y="0"/>
            <a:ext cx="9144000" cy="1631216"/>
          </a:xfrm>
          <a:prstGeom prst="rect">
            <a:avLst/>
          </a:prstGeom>
          <a:noFill/>
        </p:spPr>
        <p:txBody>
          <a:bodyPr wrap="square">
            <a:spAutoFit/>
          </a:bodyPr>
          <a:lstStyle/>
          <a:p>
            <a:pPr algn="ctr">
              <a:buClr>
                <a:srgbClr val="FFFF00"/>
              </a:buClr>
            </a:pPr>
            <a:r>
              <a:rPr lang="en-US" sz="3600" b="1" dirty="0">
                <a:solidFill>
                  <a:srgbClr val="FFFF00"/>
                </a:solidFill>
              </a:rPr>
              <a:t>Step 5. </a:t>
            </a:r>
            <a:br>
              <a:rPr lang="en-US" sz="3600" b="1" dirty="0">
                <a:solidFill>
                  <a:srgbClr val="FFFF00"/>
                </a:solidFill>
              </a:rPr>
            </a:br>
            <a:r>
              <a:rPr lang="en-US" sz="3600" b="1" dirty="0">
                <a:solidFill>
                  <a:srgbClr val="FFFF00"/>
                </a:solidFill>
              </a:rPr>
              <a:t>Prohibited Items Check</a:t>
            </a:r>
            <a:r>
              <a:rPr lang="en-US" sz="2800" dirty="0">
                <a:solidFill>
                  <a:srgbClr val="FFFF00"/>
                </a:solidFill>
              </a:rPr>
              <a:t> (cont’d)</a:t>
            </a:r>
            <a:br>
              <a:rPr lang="en-US" sz="2800" b="1" dirty="0">
                <a:solidFill>
                  <a:srgbClr val="FFFF00"/>
                </a:solidFill>
              </a:rPr>
            </a:br>
            <a:r>
              <a:rPr lang="en-US" sz="2800" b="1" dirty="0">
                <a:solidFill>
                  <a:srgbClr val="FFC000"/>
                </a:solidFill>
              </a:rPr>
              <a:t>-- 3. Conflicts of Interest </a:t>
            </a:r>
            <a:r>
              <a:rPr lang="en-US" sz="2400" dirty="0">
                <a:solidFill>
                  <a:srgbClr val="FFC000"/>
                </a:solidFill>
              </a:rPr>
              <a:t>(cont’d)</a:t>
            </a:r>
            <a:r>
              <a:rPr lang="en-US" sz="2800" b="1" dirty="0">
                <a:solidFill>
                  <a:srgbClr val="FFC000"/>
                </a:solidFill>
              </a:rPr>
              <a:t> </a:t>
            </a:r>
            <a:r>
              <a:rPr lang="en-US" sz="2800" b="1" i="1" dirty="0">
                <a:solidFill>
                  <a:srgbClr val="FFC000"/>
                </a:solidFill>
              </a:rPr>
              <a:t>--</a:t>
            </a:r>
          </a:p>
        </p:txBody>
      </p:sp>
      <p:sp>
        <p:nvSpPr>
          <p:cNvPr id="16" name="TextBox 15">
            <a:extLst>
              <a:ext uri="{FF2B5EF4-FFF2-40B4-BE49-F238E27FC236}">
                <a16:creationId xmlns:a16="http://schemas.microsoft.com/office/drawing/2014/main" id="{3EFF7FA3-864E-97FD-A047-E3EE7CF27D4D}"/>
              </a:ext>
            </a:extLst>
          </p:cNvPr>
          <p:cNvSpPr txBox="1"/>
          <p:nvPr/>
        </p:nvSpPr>
        <p:spPr>
          <a:xfrm>
            <a:off x="457200" y="1600199"/>
            <a:ext cx="8229600" cy="1295399"/>
          </a:xfrm>
          <a:prstGeom prst="rect">
            <a:avLst/>
          </a:prstGeom>
          <a:solidFill>
            <a:schemeClr val="bg2">
              <a:lumMod val="60000"/>
              <a:lumOff val="40000"/>
            </a:schemeClr>
          </a:solidFill>
          <a:effectLst>
            <a:outerShdw blurRad="50800" dist="88900" dir="2700000" algn="tl" rotWithShape="0">
              <a:prstClr val="black">
                <a:alpha val="70000"/>
              </a:prstClr>
            </a:outerShdw>
          </a:effectLst>
        </p:spPr>
        <p:txBody>
          <a:bodyPr wrap="square" anchor="ctr" anchorCtr="0">
            <a:noAutofit/>
          </a:bodyPr>
          <a:lstStyle>
            <a:defPPr>
              <a:defRPr lang="en-US"/>
            </a:defPPr>
            <a:lvl1pPr algn="ctr">
              <a:defRPr sz="1800" b="1" i="1"/>
            </a:lvl1pPr>
          </a:lstStyle>
          <a:p>
            <a:r>
              <a:rPr lang="en-US" sz="2000" dirty="0"/>
              <a:t>Conflicts of Interest Act (</a:t>
            </a:r>
            <a:r>
              <a:rPr lang="en-US" sz="1600" i="0" dirty="0"/>
              <a:t>§ 2.2-3106)</a:t>
            </a:r>
            <a:br>
              <a:rPr lang="en-US" sz="1600" i="0" dirty="0"/>
            </a:br>
            <a:r>
              <a:rPr lang="en-US" sz="1600" i="0" dirty="0"/>
              <a:t>“</a:t>
            </a:r>
            <a:r>
              <a:rPr lang="en-US" sz="1600" b="0" i="0" dirty="0">
                <a:latin typeface="Century Gothic" panose="020B0502020202020204" pitchFamily="34" charset="0"/>
              </a:rPr>
              <a:t>No officer or employee of any governmental agency of state government or Eastern Virginia Medical School shall have a personal interest in a contract with the governmental agency of which he is an officer or employee, other than his own contract of employment</a:t>
            </a:r>
            <a:r>
              <a:rPr lang="en-US" sz="1600" b="0" i="0" dirty="0"/>
              <a:t>.”</a:t>
            </a:r>
          </a:p>
        </p:txBody>
      </p:sp>
      <p:sp>
        <p:nvSpPr>
          <p:cNvPr id="25" name="Rectangle 24">
            <a:extLst>
              <a:ext uri="{FF2B5EF4-FFF2-40B4-BE49-F238E27FC236}">
                <a16:creationId xmlns:a16="http://schemas.microsoft.com/office/drawing/2014/main" id="{4081B1A9-3E26-2AD4-B390-F6A9547E108E}"/>
              </a:ext>
            </a:extLst>
          </p:cNvPr>
          <p:cNvSpPr/>
          <p:nvPr/>
        </p:nvSpPr>
        <p:spPr>
          <a:xfrm>
            <a:off x="3052910" y="2895599"/>
            <a:ext cx="3052910" cy="3657597"/>
          </a:xfrm>
          <a:prstGeom prst="rect">
            <a:avLst/>
          </a:prstGeom>
          <a:solidFill>
            <a:schemeClr val="tx2">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26" name="Rectangle 25">
            <a:extLst>
              <a:ext uri="{FF2B5EF4-FFF2-40B4-BE49-F238E27FC236}">
                <a16:creationId xmlns:a16="http://schemas.microsoft.com/office/drawing/2014/main" id="{C85901ED-35D2-4E38-310B-B05C6A4F2D07}"/>
              </a:ext>
            </a:extLst>
          </p:cNvPr>
          <p:cNvSpPr/>
          <p:nvPr/>
        </p:nvSpPr>
        <p:spPr>
          <a:xfrm>
            <a:off x="6105820" y="2895600"/>
            <a:ext cx="3052910" cy="3657597"/>
          </a:xfrm>
          <a:prstGeom prst="rect">
            <a:avLst/>
          </a:prstGeom>
          <a:solidFill>
            <a:srgbClr val="1D536F"/>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23" name="Rectangle 22">
            <a:extLst>
              <a:ext uri="{FF2B5EF4-FFF2-40B4-BE49-F238E27FC236}">
                <a16:creationId xmlns:a16="http://schemas.microsoft.com/office/drawing/2014/main" id="{97A69EE4-17D1-DF93-E263-AEB99A04C30D}"/>
              </a:ext>
            </a:extLst>
          </p:cNvPr>
          <p:cNvSpPr/>
          <p:nvPr/>
        </p:nvSpPr>
        <p:spPr>
          <a:xfrm>
            <a:off x="0" y="2895599"/>
            <a:ext cx="3052910" cy="3657597"/>
          </a:xfrm>
          <a:prstGeom prst="rect">
            <a:avLst/>
          </a:prstGeom>
          <a:solidFill>
            <a:srgbClr val="1D536F"/>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cxnSp>
        <p:nvCxnSpPr>
          <p:cNvPr id="12" name="Straight Connector 11">
            <a:extLst>
              <a:ext uri="{FF2B5EF4-FFF2-40B4-BE49-F238E27FC236}">
                <a16:creationId xmlns:a16="http://schemas.microsoft.com/office/drawing/2014/main" id="{FE9CF107-C1AF-E384-965D-B6CB03AD7054}"/>
              </a:ext>
            </a:extLst>
          </p:cNvPr>
          <p:cNvCxnSpPr>
            <a:cxnSpLocks/>
          </p:cNvCxnSpPr>
          <p:nvPr/>
        </p:nvCxnSpPr>
        <p:spPr bwMode="gray">
          <a:xfrm>
            <a:off x="457200" y="2895600"/>
            <a:ext cx="8229600" cy="0"/>
          </a:xfrm>
          <a:prstGeom prst="line">
            <a:avLst/>
          </a:prstGeom>
          <a:noFill/>
          <a:ln w="12700">
            <a:solidFill>
              <a:schemeClr val="tx1"/>
            </a:solidFill>
            <a:round/>
            <a:headEnd type="none" w="lg" len="lg"/>
            <a:tailEnd type="none" w="lg" len="lg"/>
          </a:ln>
          <a:effectLst/>
        </p:spPr>
      </p:cxnSp>
      <p:sp>
        <p:nvSpPr>
          <p:cNvPr id="13" name="Rectangle 12">
            <a:extLst>
              <a:ext uri="{FF2B5EF4-FFF2-40B4-BE49-F238E27FC236}">
                <a16:creationId xmlns:a16="http://schemas.microsoft.com/office/drawing/2014/main" id="{F7B85970-CCF6-A990-558D-7DCF1E57CDE4}"/>
              </a:ext>
            </a:extLst>
          </p:cNvPr>
          <p:cNvSpPr/>
          <p:nvPr/>
        </p:nvSpPr>
        <p:spPr>
          <a:xfrm>
            <a:off x="30735" y="3886205"/>
            <a:ext cx="2976709" cy="259079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nchorCtr="0"/>
          <a:lstStyle/>
          <a:p>
            <a:pPr algn="ctr"/>
            <a:r>
              <a:rPr lang="en-US" sz="1600" b="1" dirty="0">
                <a:solidFill>
                  <a:schemeClr val="bg2">
                    <a:lumMod val="60000"/>
                    <a:lumOff val="40000"/>
                  </a:schemeClr>
                </a:solidFill>
              </a:rPr>
              <a:t>Immediate Family</a:t>
            </a:r>
          </a:p>
          <a:p>
            <a:pPr algn="ctr"/>
            <a:r>
              <a:rPr lang="en-US" sz="1600" dirty="0">
                <a:solidFill>
                  <a:schemeClr val="bg1">
                    <a:lumMod val="95000"/>
                  </a:schemeClr>
                </a:solidFill>
              </a:rPr>
              <a:t>Spous</a:t>
            </a:r>
            <a:r>
              <a:rPr lang="en-US" dirty="0">
                <a:solidFill>
                  <a:schemeClr val="bg1">
                    <a:lumMod val="95000"/>
                  </a:schemeClr>
                </a:solidFill>
              </a:rPr>
              <a:t>e and anyone who both lives in your home and is a dependent of you</a:t>
            </a:r>
            <a:endParaRPr lang="en-US" sz="1600" dirty="0">
              <a:solidFill>
                <a:schemeClr val="bg1">
                  <a:lumMod val="95000"/>
                </a:schemeClr>
              </a:solidFill>
            </a:endParaRPr>
          </a:p>
        </p:txBody>
      </p:sp>
      <p:sp>
        <p:nvSpPr>
          <p:cNvPr id="14" name="Rectangle 13">
            <a:extLst>
              <a:ext uri="{FF2B5EF4-FFF2-40B4-BE49-F238E27FC236}">
                <a16:creationId xmlns:a16="http://schemas.microsoft.com/office/drawing/2014/main" id="{4A28B633-7C3F-B31A-5EAA-42608D15B896}"/>
              </a:ext>
            </a:extLst>
          </p:cNvPr>
          <p:cNvSpPr/>
          <p:nvPr/>
        </p:nvSpPr>
        <p:spPr>
          <a:xfrm>
            <a:off x="3098375" y="3886205"/>
            <a:ext cx="2961979" cy="259079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nchorCtr="0"/>
          <a:lstStyle/>
          <a:p>
            <a:pPr algn="ctr"/>
            <a:r>
              <a:rPr lang="en-US" sz="1600" b="1" dirty="0">
                <a:solidFill>
                  <a:schemeClr val="bg2">
                    <a:lumMod val="60000"/>
                    <a:lumOff val="40000"/>
                  </a:schemeClr>
                </a:solidFill>
              </a:rPr>
              <a:t>Personal Interest</a:t>
            </a:r>
          </a:p>
          <a:p>
            <a:pPr algn="ctr"/>
            <a:r>
              <a:rPr lang="en-US" sz="1600" dirty="0">
                <a:solidFill>
                  <a:schemeClr val="bg1">
                    <a:lumMod val="95000"/>
                  </a:schemeClr>
                </a:solidFill>
              </a:rPr>
              <a:t>A financial benefit or liability accruing to an employee or a member of the employee’s immediate family</a:t>
            </a:r>
          </a:p>
        </p:txBody>
      </p:sp>
      <p:sp>
        <p:nvSpPr>
          <p:cNvPr id="15" name="Rectangle 14">
            <a:extLst>
              <a:ext uri="{FF2B5EF4-FFF2-40B4-BE49-F238E27FC236}">
                <a16:creationId xmlns:a16="http://schemas.microsoft.com/office/drawing/2014/main" id="{4514AC6B-108B-A43B-2F62-EEBCE39507CB}"/>
              </a:ext>
            </a:extLst>
          </p:cNvPr>
          <p:cNvSpPr/>
          <p:nvPr/>
        </p:nvSpPr>
        <p:spPr>
          <a:xfrm>
            <a:off x="6151285" y="3886205"/>
            <a:ext cx="2961980" cy="259079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nchorCtr="0"/>
          <a:lstStyle/>
          <a:p>
            <a:pPr algn="ctr"/>
            <a:r>
              <a:rPr lang="en-US" sz="1600" b="1" dirty="0">
                <a:solidFill>
                  <a:schemeClr val="bg2">
                    <a:lumMod val="60000"/>
                    <a:lumOff val="40000"/>
                  </a:schemeClr>
                </a:solidFill>
              </a:rPr>
              <a:t>Prohibited Conduct</a:t>
            </a:r>
          </a:p>
          <a:p>
            <a:pPr marL="285750" indent="-285750">
              <a:buClr>
                <a:schemeClr val="bg2">
                  <a:lumMod val="60000"/>
                  <a:lumOff val="40000"/>
                </a:schemeClr>
              </a:buClr>
              <a:buFont typeface="Wingdings" panose="05000000000000000000" pitchFamily="2" charset="2"/>
              <a:buChar char="v"/>
            </a:pPr>
            <a:r>
              <a:rPr lang="en-US" dirty="0">
                <a:solidFill>
                  <a:schemeClr val="bg1">
                    <a:lumMod val="95000"/>
                  </a:schemeClr>
                </a:solidFill>
              </a:rPr>
              <a:t>Do not accept money, job offer, etc. to act in someone’s favor</a:t>
            </a:r>
          </a:p>
          <a:p>
            <a:pPr marL="285750" indent="-285750">
              <a:buClr>
                <a:schemeClr val="bg2">
                  <a:lumMod val="60000"/>
                  <a:lumOff val="40000"/>
                </a:schemeClr>
              </a:buClr>
              <a:buFont typeface="Wingdings" panose="05000000000000000000" pitchFamily="2" charset="2"/>
              <a:buChar char="v"/>
            </a:pPr>
            <a:r>
              <a:rPr lang="en-US" dirty="0">
                <a:solidFill>
                  <a:schemeClr val="bg1">
                    <a:lumMod val="95000"/>
                  </a:schemeClr>
                </a:solidFill>
              </a:rPr>
              <a:t>Do not use confidential information to better your own position</a:t>
            </a:r>
          </a:p>
          <a:p>
            <a:pPr marL="285750" indent="-285750">
              <a:buClr>
                <a:schemeClr val="bg2">
                  <a:lumMod val="60000"/>
                  <a:lumOff val="40000"/>
                </a:schemeClr>
              </a:buClr>
              <a:buFont typeface="Wingdings" panose="05000000000000000000" pitchFamily="2" charset="2"/>
              <a:buChar char="v"/>
            </a:pPr>
            <a:r>
              <a:rPr lang="en-US" dirty="0">
                <a:solidFill>
                  <a:schemeClr val="bg1">
                    <a:lumMod val="95000"/>
                  </a:schemeClr>
                </a:solidFill>
              </a:rPr>
              <a:t>Do not use you position to get someone a job or contract</a:t>
            </a:r>
          </a:p>
        </p:txBody>
      </p:sp>
      <p:pic>
        <p:nvPicPr>
          <p:cNvPr id="17" name="Graphic 16" descr="Suburban scene with solid fill">
            <a:extLst>
              <a:ext uri="{FF2B5EF4-FFF2-40B4-BE49-F238E27FC236}">
                <a16:creationId xmlns:a16="http://schemas.microsoft.com/office/drawing/2014/main" id="{346469AD-628D-F31E-42EC-55E4324867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255" y="2971800"/>
            <a:ext cx="914400" cy="914400"/>
          </a:xfrm>
          <a:prstGeom prst="rect">
            <a:avLst/>
          </a:prstGeom>
        </p:spPr>
      </p:pic>
      <p:pic>
        <p:nvPicPr>
          <p:cNvPr id="18" name="Graphic 17" descr="Money with solid fill">
            <a:extLst>
              <a:ext uri="{FF2B5EF4-FFF2-40B4-BE49-F238E27FC236}">
                <a16:creationId xmlns:a16="http://schemas.microsoft.com/office/drawing/2014/main" id="{19955728-A6C9-2977-9CCA-A3764F22CC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22165" y="2971800"/>
            <a:ext cx="914400" cy="914400"/>
          </a:xfrm>
          <a:prstGeom prst="rect">
            <a:avLst/>
          </a:prstGeom>
        </p:spPr>
      </p:pic>
      <p:pic>
        <p:nvPicPr>
          <p:cNvPr id="19" name="Graphic 18" descr="No sign with solid fill">
            <a:extLst>
              <a:ext uri="{FF2B5EF4-FFF2-40B4-BE49-F238E27FC236}">
                <a16:creationId xmlns:a16="http://schemas.microsoft.com/office/drawing/2014/main" id="{24D8C96B-A8C7-2A4F-38A2-0DC3F7C500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5075" y="2971800"/>
            <a:ext cx="914400" cy="914400"/>
          </a:xfrm>
          <a:prstGeom prst="rect">
            <a:avLst/>
          </a:prstGeom>
        </p:spPr>
      </p:pic>
    </p:spTree>
    <p:extLst>
      <p:ext uri="{BB962C8B-B14F-4D97-AF65-F5344CB8AC3E}">
        <p14:creationId xmlns:p14="http://schemas.microsoft.com/office/powerpoint/2010/main" val="89941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61176A-5463-D635-B640-0403C251509D}"/>
              </a:ext>
            </a:extLst>
          </p:cNvPr>
          <p:cNvSpPr txBox="1"/>
          <p:nvPr/>
        </p:nvSpPr>
        <p:spPr>
          <a:xfrm>
            <a:off x="0" y="0"/>
            <a:ext cx="9144000" cy="1631216"/>
          </a:xfrm>
          <a:prstGeom prst="rect">
            <a:avLst/>
          </a:prstGeom>
          <a:noFill/>
        </p:spPr>
        <p:txBody>
          <a:bodyPr wrap="square">
            <a:spAutoFit/>
          </a:bodyPr>
          <a:lstStyle/>
          <a:p>
            <a:pPr algn="ctr">
              <a:buClr>
                <a:srgbClr val="FFFF00"/>
              </a:buClr>
            </a:pPr>
            <a:r>
              <a:rPr lang="en-US" sz="3600" b="1" dirty="0">
                <a:solidFill>
                  <a:srgbClr val="FFFF00"/>
                </a:solidFill>
              </a:rPr>
              <a:t>Step 5. </a:t>
            </a:r>
            <a:br>
              <a:rPr lang="en-US" sz="3600" b="1" dirty="0">
                <a:solidFill>
                  <a:srgbClr val="FFFF00"/>
                </a:solidFill>
              </a:rPr>
            </a:br>
            <a:r>
              <a:rPr lang="en-US" sz="3600" b="1" dirty="0">
                <a:solidFill>
                  <a:srgbClr val="FFFF00"/>
                </a:solidFill>
              </a:rPr>
              <a:t>Prohibited Items Check</a:t>
            </a:r>
            <a:r>
              <a:rPr lang="en-US" sz="2800" dirty="0">
                <a:solidFill>
                  <a:srgbClr val="FFFF00"/>
                </a:solidFill>
              </a:rPr>
              <a:t> (cont’d)</a:t>
            </a:r>
            <a:br>
              <a:rPr lang="en-US" sz="2800" b="1" dirty="0">
                <a:solidFill>
                  <a:srgbClr val="FFFF00"/>
                </a:solidFill>
              </a:rPr>
            </a:br>
            <a:r>
              <a:rPr lang="en-US" sz="2800" b="1" dirty="0">
                <a:solidFill>
                  <a:srgbClr val="FFC000"/>
                </a:solidFill>
              </a:rPr>
              <a:t>-- 3. Conflicts of Interest </a:t>
            </a:r>
            <a:r>
              <a:rPr lang="en-US" sz="2400" dirty="0">
                <a:solidFill>
                  <a:srgbClr val="FFC000"/>
                </a:solidFill>
              </a:rPr>
              <a:t>(cont’d)</a:t>
            </a:r>
            <a:r>
              <a:rPr lang="en-US" sz="2800" b="1" dirty="0">
                <a:solidFill>
                  <a:srgbClr val="FFC000"/>
                </a:solidFill>
              </a:rPr>
              <a:t> </a:t>
            </a:r>
            <a:r>
              <a:rPr lang="en-US" sz="2800" b="1" i="1" dirty="0">
                <a:solidFill>
                  <a:srgbClr val="FFC000"/>
                </a:solidFill>
              </a:rPr>
              <a:t>--</a:t>
            </a:r>
          </a:p>
        </p:txBody>
      </p:sp>
      <p:pic>
        <p:nvPicPr>
          <p:cNvPr id="4" name="Picture 2" descr="12,458 Yellow Legal Pad Illustrations &amp; Clip Art - iStock">
            <a:extLst>
              <a:ext uri="{FF2B5EF4-FFF2-40B4-BE49-F238E27FC236}">
                <a16:creationId xmlns:a16="http://schemas.microsoft.com/office/drawing/2014/main" id="{F634A426-31F5-1462-80F6-CDA62E3204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75" t="11543" r="19858" b="9289"/>
          <a:stretch/>
        </p:blipFill>
        <p:spPr bwMode="auto">
          <a:xfrm>
            <a:off x="7052431" y="1653383"/>
            <a:ext cx="1920240" cy="31532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C87CFAA-325E-5CFE-C41F-9A482A488A1A}"/>
              </a:ext>
            </a:extLst>
          </p:cNvPr>
          <p:cNvSpPr txBox="1"/>
          <p:nvPr/>
        </p:nvSpPr>
        <p:spPr>
          <a:xfrm>
            <a:off x="7372471" y="1681093"/>
            <a:ext cx="1529691" cy="2896918"/>
          </a:xfrm>
          <a:prstGeom prst="rect">
            <a:avLst/>
          </a:prstGeom>
        </p:spPr>
        <p:txBody>
          <a:bodyPr vert="horz" wrap="none" lIns="0" tIns="0" rIns="0" bIns="0" rtlCol="0">
            <a:noAutofit/>
          </a:bodyPr>
          <a:lstStyle/>
          <a:p>
            <a:r>
              <a:rPr lang="en-US" sz="1800" b="1" dirty="0">
                <a:latin typeface="Bradley Hand ITC" panose="03070402050302030203" pitchFamily="66" charset="0"/>
              </a:rPr>
              <a:t>Code References:</a:t>
            </a:r>
          </a:p>
          <a:p>
            <a:r>
              <a:rPr lang="en-US" sz="1800" b="1" i="0" dirty="0">
                <a:effectLst/>
                <a:latin typeface="Bradley Hand ITC" panose="03070402050302030203" pitchFamily="66" charset="0"/>
              </a:rPr>
              <a:t>§ 2.2-3103</a:t>
            </a:r>
          </a:p>
          <a:p>
            <a:r>
              <a:rPr lang="en-US" sz="1800" b="1" i="0" dirty="0">
                <a:effectLst/>
                <a:latin typeface="Bradley Hand ITC" panose="03070402050302030203" pitchFamily="66" charset="0"/>
              </a:rPr>
              <a:t>§ 2.2-3106</a:t>
            </a:r>
          </a:p>
          <a:p>
            <a:r>
              <a:rPr lang="en-US" sz="1800" b="1" i="0" dirty="0">
                <a:effectLst/>
                <a:latin typeface="Bradley Hand ITC" panose="03070402050302030203" pitchFamily="66" charset="0"/>
              </a:rPr>
              <a:t>§ 2.2-3112</a:t>
            </a:r>
            <a:endParaRPr lang="en-US" sz="1800" b="1" dirty="0">
              <a:latin typeface="Bradley Hand ITC" panose="03070402050302030203" pitchFamily="66" charset="0"/>
            </a:endParaRPr>
          </a:p>
          <a:p>
            <a:r>
              <a:rPr lang="en-US" sz="1800" b="1" dirty="0">
                <a:effectLst/>
                <a:latin typeface="Bradley Hand ITC" panose="03070402050302030203" pitchFamily="66" charset="0"/>
              </a:rPr>
              <a:t>§ 2.2-4368-</a:t>
            </a:r>
          </a:p>
          <a:p>
            <a:r>
              <a:rPr lang="en-US" sz="1800" b="1" dirty="0">
                <a:effectLst/>
                <a:latin typeface="Bradley Hand ITC" panose="03070402050302030203" pitchFamily="66" charset="0"/>
              </a:rPr>
              <a:t>§ 2.2-4373</a:t>
            </a:r>
            <a:endParaRPr lang="en-US" sz="1800" b="1" dirty="0">
              <a:latin typeface="Bradley Hand ITC" panose="03070402050302030203" pitchFamily="66" charset="0"/>
            </a:endParaRPr>
          </a:p>
          <a:p>
            <a:r>
              <a:rPr lang="en-US" sz="1800" b="1" dirty="0">
                <a:effectLst/>
                <a:latin typeface="Bradley Hand ITC" panose="03070402050302030203" pitchFamily="66" charset="0"/>
              </a:rPr>
              <a:t>§ 2.2-4376-</a:t>
            </a:r>
          </a:p>
          <a:p>
            <a:r>
              <a:rPr lang="en-US" sz="1800" b="1" dirty="0">
                <a:effectLst/>
                <a:latin typeface="Bradley Hand ITC" panose="03070402050302030203" pitchFamily="66" charset="0"/>
              </a:rPr>
              <a:t>§ 2.2-4377</a:t>
            </a:r>
            <a:endParaRPr lang="en-US" sz="1800" b="1" dirty="0">
              <a:latin typeface="Bradley Hand ITC" panose="03070402050302030203" pitchFamily="66" charset="0"/>
            </a:endParaRPr>
          </a:p>
        </p:txBody>
      </p:sp>
      <p:graphicFrame>
        <p:nvGraphicFramePr>
          <p:cNvPr id="9" name="Table 8">
            <a:extLst>
              <a:ext uri="{FF2B5EF4-FFF2-40B4-BE49-F238E27FC236}">
                <a16:creationId xmlns:a16="http://schemas.microsoft.com/office/drawing/2014/main" id="{8881A6B9-25C8-7044-C77D-5A01234B81B9}"/>
              </a:ext>
            </a:extLst>
          </p:cNvPr>
          <p:cNvGraphicFramePr>
            <a:graphicFrameLocks noGrp="1"/>
          </p:cNvGraphicFramePr>
          <p:nvPr>
            <p:extLst>
              <p:ext uri="{D42A27DB-BD31-4B8C-83A1-F6EECF244321}">
                <p14:modId xmlns:p14="http://schemas.microsoft.com/office/powerpoint/2010/main" val="1602326915"/>
              </p:ext>
            </p:extLst>
          </p:nvPr>
        </p:nvGraphicFramePr>
        <p:xfrm>
          <a:off x="311208" y="1631216"/>
          <a:ext cx="6601344" cy="4617183"/>
        </p:xfrm>
        <a:graphic>
          <a:graphicData uri="http://schemas.openxmlformats.org/drawingml/2006/table">
            <a:tbl>
              <a:tblPr>
                <a:tableStyleId>{3B4B98B0-60AC-42C2-AFA5-B58CD77FA1E5}</a:tableStyleId>
              </a:tblPr>
              <a:tblGrid>
                <a:gridCol w="2889192">
                  <a:extLst>
                    <a:ext uri="{9D8B030D-6E8A-4147-A177-3AD203B41FA5}">
                      <a16:colId xmlns:a16="http://schemas.microsoft.com/office/drawing/2014/main" val="3414129827"/>
                    </a:ext>
                  </a:extLst>
                </a:gridCol>
                <a:gridCol w="3712152">
                  <a:extLst>
                    <a:ext uri="{9D8B030D-6E8A-4147-A177-3AD203B41FA5}">
                      <a16:colId xmlns:a16="http://schemas.microsoft.com/office/drawing/2014/main" val="169769887"/>
                    </a:ext>
                  </a:extLst>
                </a:gridCol>
              </a:tblGrid>
              <a:tr h="1640817">
                <a:tc>
                  <a:txBody>
                    <a:bodyPr/>
                    <a:lstStyle/>
                    <a:p>
                      <a:pPr algn="ctr"/>
                      <a:r>
                        <a:rPr lang="en-US" sz="2400" b="1" dirty="0">
                          <a:solidFill>
                            <a:schemeClr val="bg1">
                              <a:lumMod val="95000"/>
                            </a:schemeClr>
                          </a:solidFill>
                        </a:rPr>
                        <a:t>Employee</a:t>
                      </a:r>
                    </a:p>
                  </a:txBody>
                  <a:tcPr anchor="ctr">
                    <a:lnB w="12700" cap="flat" cmpd="sng" algn="ctr">
                      <a:solidFill>
                        <a:schemeClr val="tx1">
                          <a:lumMod val="65000"/>
                          <a:lumOff val="35000"/>
                        </a:schemeClr>
                      </a:solidFill>
                      <a:prstDash val="solid"/>
                      <a:round/>
                      <a:headEnd type="none" w="med" len="med"/>
                      <a:tailEnd type="none" w="med" len="med"/>
                    </a:lnB>
                    <a:solidFill>
                      <a:srgbClr val="1D536F"/>
                    </a:solidFill>
                  </a:tcPr>
                </a:tc>
                <a:tc>
                  <a:txBody>
                    <a:bodyPr/>
                    <a:lstStyle/>
                    <a:p>
                      <a:pPr marL="285750" lvl="0" indent="-285750">
                        <a:buFont typeface="Wingdings" panose="05000000000000000000" pitchFamily="2" charset="2"/>
                        <a:buChar char="v"/>
                      </a:pPr>
                      <a:r>
                        <a:rPr lang="en-US" sz="1600" b="1" dirty="0"/>
                        <a:t>cannot also be a vendor</a:t>
                      </a:r>
                    </a:p>
                    <a:p>
                      <a:pPr marL="285750" lvl="0" indent="-285750">
                        <a:buFont typeface="Wingdings" panose="05000000000000000000" pitchFamily="2" charset="2"/>
                        <a:buChar char="v"/>
                      </a:pPr>
                      <a:r>
                        <a:rPr lang="en-US" sz="1600" dirty="0"/>
                        <a:t>must disclose other employment</a:t>
                      </a:r>
                    </a:p>
                    <a:p>
                      <a:pPr marL="285750" lvl="0" indent="-285750">
                        <a:buFont typeface="Wingdings" panose="05000000000000000000" pitchFamily="2" charset="2"/>
                        <a:buChar char="v"/>
                      </a:pPr>
                      <a:r>
                        <a:rPr lang="en-US" sz="1600" dirty="0"/>
                        <a:t>cannot accept honoraria for expertise or opinions related to their official duties</a:t>
                      </a:r>
                    </a:p>
                  </a:txBody>
                  <a:tcPr anchor="ctr">
                    <a:lnB w="12700" cap="flat" cmpd="sng" algn="ctr">
                      <a:solidFill>
                        <a:schemeClr val="tx1">
                          <a:lumMod val="65000"/>
                          <a:lumOff val="35000"/>
                        </a:schemeClr>
                      </a:solidFill>
                      <a:prstDash val="solid"/>
                      <a:round/>
                      <a:headEnd type="none" w="med" len="med"/>
                      <a:tailEnd type="none" w="med" len="med"/>
                    </a:lnB>
                    <a:solidFill>
                      <a:srgbClr val="D5E3EA"/>
                    </a:solidFill>
                  </a:tcPr>
                </a:tc>
                <a:extLst>
                  <a:ext uri="{0D108BD9-81ED-4DB2-BD59-A6C34878D82A}">
                    <a16:rowId xmlns:a16="http://schemas.microsoft.com/office/drawing/2014/main" val="3070331735"/>
                  </a:ext>
                </a:extLst>
              </a:tr>
              <a:tr h="1640817">
                <a:tc>
                  <a:txBody>
                    <a:bodyPr/>
                    <a:lstStyle/>
                    <a:p>
                      <a:pPr algn="ctr"/>
                      <a:r>
                        <a:rPr lang="en-US" sz="2400" b="1" dirty="0">
                          <a:solidFill>
                            <a:schemeClr val="bg1">
                              <a:lumMod val="95000"/>
                            </a:schemeClr>
                          </a:solidFill>
                        </a:rPr>
                        <a:t>Procurement</a:t>
                      </a:r>
                    </a:p>
                  </a:txBody>
                  <a:tcPr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3E74"/>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When employees have an immediate family member or personal interest in a vendor of a procurement transaction, then they must excuse themselves from participation </a:t>
                      </a:r>
                    </a:p>
                  </a:txBody>
                  <a:tcPr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D5E3EA"/>
                    </a:solidFill>
                  </a:tcPr>
                </a:tc>
                <a:extLst>
                  <a:ext uri="{0D108BD9-81ED-4DB2-BD59-A6C34878D82A}">
                    <a16:rowId xmlns:a16="http://schemas.microsoft.com/office/drawing/2014/main" val="30961500"/>
                  </a:ext>
                </a:extLst>
              </a:tr>
              <a:tr h="1335549">
                <a:tc>
                  <a:txBody>
                    <a:bodyPr/>
                    <a:lstStyle/>
                    <a:p>
                      <a:pPr algn="ctr"/>
                      <a:r>
                        <a:rPr lang="en-US" sz="2400" b="1" dirty="0">
                          <a:solidFill>
                            <a:schemeClr val="bg1">
                              <a:lumMod val="95000"/>
                            </a:schemeClr>
                          </a:solidFill>
                        </a:rPr>
                        <a:t>Prohibited</a:t>
                      </a:r>
                    </a:p>
                  </a:txBody>
                  <a:tcPr anchor="ctr">
                    <a:lnT w="12700" cap="flat" cmpd="sng" algn="ctr">
                      <a:solidFill>
                        <a:schemeClr val="tx1">
                          <a:lumMod val="65000"/>
                          <a:lumOff val="35000"/>
                        </a:schemeClr>
                      </a:solidFill>
                      <a:prstDash val="solid"/>
                      <a:round/>
                      <a:headEnd type="none" w="med" len="med"/>
                      <a:tailEnd type="none" w="med" len="med"/>
                    </a:lnT>
                    <a:solidFill>
                      <a:schemeClr val="tx2">
                        <a:lumMod val="50000"/>
                      </a:schemeClr>
                    </a:solidFill>
                  </a:tcPr>
                </a:tc>
                <a:tc>
                  <a:txBody>
                    <a:bodyPr/>
                    <a:lstStyle/>
                    <a:p>
                      <a:pPr marL="285750" lvl="0" indent="-285750">
                        <a:buFont typeface="Wingdings" panose="05000000000000000000" pitchFamily="2" charset="2"/>
                        <a:buChar char="v"/>
                      </a:pPr>
                      <a:r>
                        <a:rPr lang="en-US" sz="1600" dirty="0"/>
                        <a:t>Gifts from vendors over a nominal amount of $20 is prohibited</a:t>
                      </a:r>
                    </a:p>
                    <a:p>
                      <a:pPr marL="285750" lvl="0" indent="-285750">
                        <a:buFont typeface="Wingdings" panose="05000000000000000000" pitchFamily="2" charset="2"/>
                        <a:buChar char="v"/>
                      </a:pPr>
                      <a:r>
                        <a:rPr lang="en-US" sz="1600" dirty="0"/>
                        <a:t>Kickbacks of any kind are prohibited</a:t>
                      </a:r>
                    </a:p>
                  </a:txBody>
                  <a:tcPr anchor="ctr">
                    <a:lnT w="12700" cap="flat" cmpd="sng" algn="ctr">
                      <a:solidFill>
                        <a:schemeClr val="tx1">
                          <a:lumMod val="65000"/>
                          <a:lumOff val="35000"/>
                        </a:schemeClr>
                      </a:solidFill>
                      <a:prstDash val="solid"/>
                      <a:round/>
                      <a:headEnd type="none" w="med" len="med"/>
                      <a:tailEnd type="none" w="med" len="med"/>
                    </a:lnT>
                    <a:solidFill>
                      <a:srgbClr val="D5E3EA"/>
                    </a:solidFill>
                  </a:tcPr>
                </a:tc>
                <a:extLst>
                  <a:ext uri="{0D108BD9-81ED-4DB2-BD59-A6C34878D82A}">
                    <a16:rowId xmlns:a16="http://schemas.microsoft.com/office/drawing/2014/main" val="861301942"/>
                  </a:ext>
                </a:extLst>
              </a:tr>
            </a:tbl>
          </a:graphicData>
        </a:graphic>
      </p:graphicFrame>
    </p:spTree>
    <p:extLst>
      <p:ext uri="{BB962C8B-B14F-4D97-AF65-F5344CB8AC3E}">
        <p14:creationId xmlns:p14="http://schemas.microsoft.com/office/powerpoint/2010/main" val="143163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3FFCFB-F63A-EC1B-2772-DF68B74EB0E9}"/>
              </a:ext>
            </a:extLst>
          </p:cNvPr>
          <p:cNvSpPr txBox="1"/>
          <p:nvPr/>
        </p:nvSpPr>
        <p:spPr>
          <a:xfrm>
            <a:off x="457200" y="1600199"/>
            <a:ext cx="8229600" cy="1295399"/>
          </a:xfrm>
          <a:prstGeom prst="rect">
            <a:avLst/>
          </a:prstGeom>
          <a:solidFill>
            <a:schemeClr val="bg2">
              <a:lumMod val="60000"/>
              <a:lumOff val="40000"/>
            </a:schemeClr>
          </a:solidFill>
          <a:effectLst>
            <a:outerShdw blurRad="50800" dist="88900" dir="2700000" algn="tl" rotWithShape="0">
              <a:prstClr val="black">
                <a:alpha val="70000"/>
              </a:prstClr>
            </a:outerShdw>
          </a:effectLst>
        </p:spPr>
        <p:txBody>
          <a:bodyPr wrap="square" anchor="ctr" anchorCtr="0">
            <a:noAutofit/>
          </a:bodyPr>
          <a:lstStyle>
            <a:defPPr>
              <a:defRPr lang="en-US"/>
            </a:defPPr>
            <a:lvl1pPr algn="ctr">
              <a:defRPr sz="1800" b="1" i="1"/>
            </a:lvl1pPr>
          </a:lstStyle>
          <a:p>
            <a:r>
              <a:rPr lang="en-US" sz="2000" dirty="0"/>
              <a:t>Improper Expenses</a:t>
            </a:r>
            <a:endParaRPr lang="en-US" sz="2000" b="0" dirty="0"/>
          </a:p>
          <a:p>
            <a:r>
              <a:rPr lang="en-US" b="0" dirty="0"/>
              <a:t>The following are considered improper expenses -- you are prohibited from using state funds (and in some cases any government funds) to procure these goods </a:t>
            </a:r>
            <a:r>
              <a:rPr lang="en-US" sz="1600" b="0" dirty="0"/>
              <a:t>(CAPP 20310)</a:t>
            </a:r>
            <a:r>
              <a:rPr lang="en-US" b="0" dirty="0"/>
              <a:t>:</a:t>
            </a:r>
          </a:p>
        </p:txBody>
      </p:sp>
      <p:sp>
        <p:nvSpPr>
          <p:cNvPr id="12" name="Rectangle 11">
            <a:extLst>
              <a:ext uri="{FF2B5EF4-FFF2-40B4-BE49-F238E27FC236}">
                <a16:creationId xmlns:a16="http://schemas.microsoft.com/office/drawing/2014/main" id="{B15D7AC8-7B92-4424-F0D1-0A3661662EF6}"/>
              </a:ext>
            </a:extLst>
          </p:cNvPr>
          <p:cNvSpPr/>
          <p:nvPr/>
        </p:nvSpPr>
        <p:spPr>
          <a:xfrm>
            <a:off x="0" y="2895601"/>
            <a:ext cx="9144000" cy="3682074"/>
          </a:xfrm>
          <a:prstGeom prst="rect">
            <a:avLst/>
          </a:prstGeom>
          <a:solidFill>
            <a:srgbClr val="1D536F"/>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2" name="TextBox 1">
            <a:extLst>
              <a:ext uri="{FF2B5EF4-FFF2-40B4-BE49-F238E27FC236}">
                <a16:creationId xmlns:a16="http://schemas.microsoft.com/office/drawing/2014/main" id="{0E61176A-5463-D635-B640-0403C251509D}"/>
              </a:ext>
            </a:extLst>
          </p:cNvPr>
          <p:cNvSpPr txBox="1"/>
          <p:nvPr/>
        </p:nvSpPr>
        <p:spPr>
          <a:xfrm>
            <a:off x="0" y="0"/>
            <a:ext cx="9144000" cy="1631216"/>
          </a:xfrm>
          <a:prstGeom prst="rect">
            <a:avLst/>
          </a:prstGeom>
          <a:noFill/>
        </p:spPr>
        <p:txBody>
          <a:bodyPr wrap="square">
            <a:spAutoFit/>
          </a:bodyPr>
          <a:lstStyle/>
          <a:p>
            <a:pPr algn="ctr">
              <a:buClr>
                <a:srgbClr val="FFFF00"/>
              </a:buClr>
            </a:pPr>
            <a:r>
              <a:rPr lang="en-US" sz="3600" b="1" dirty="0">
                <a:solidFill>
                  <a:srgbClr val="FFFF00"/>
                </a:solidFill>
              </a:rPr>
              <a:t>Step 5. </a:t>
            </a:r>
            <a:br>
              <a:rPr lang="en-US" sz="3600" b="1" dirty="0">
                <a:solidFill>
                  <a:srgbClr val="FFFF00"/>
                </a:solidFill>
              </a:rPr>
            </a:br>
            <a:r>
              <a:rPr lang="en-US" sz="3600" b="1" dirty="0">
                <a:solidFill>
                  <a:srgbClr val="FFFF00"/>
                </a:solidFill>
              </a:rPr>
              <a:t>Prohibited Items Check</a:t>
            </a:r>
            <a:r>
              <a:rPr lang="en-US" sz="2800" dirty="0">
                <a:solidFill>
                  <a:srgbClr val="FFFF00"/>
                </a:solidFill>
              </a:rPr>
              <a:t> (cont’d)</a:t>
            </a:r>
            <a:br>
              <a:rPr lang="en-US" sz="2800" b="1" dirty="0">
                <a:solidFill>
                  <a:srgbClr val="FFFF00"/>
                </a:solidFill>
              </a:rPr>
            </a:br>
            <a:r>
              <a:rPr lang="en-US" sz="2800" b="1" dirty="0">
                <a:solidFill>
                  <a:srgbClr val="FFC000"/>
                </a:solidFill>
              </a:rPr>
              <a:t>-- 4. Improper Expenses </a:t>
            </a:r>
            <a:r>
              <a:rPr lang="en-US" sz="2800" b="1" i="1" dirty="0">
                <a:solidFill>
                  <a:srgbClr val="FFC000"/>
                </a:solidFill>
              </a:rPr>
              <a:t>--</a:t>
            </a:r>
          </a:p>
        </p:txBody>
      </p:sp>
      <p:graphicFrame>
        <p:nvGraphicFramePr>
          <p:cNvPr id="10" name="Table 9">
            <a:extLst>
              <a:ext uri="{FF2B5EF4-FFF2-40B4-BE49-F238E27FC236}">
                <a16:creationId xmlns:a16="http://schemas.microsoft.com/office/drawing/2014/main" id="{7C8A921E-0E27-5361-136E-D5ADD612CD08}"/>
              </a:ext>
            </a:extLst>
          </p:cNvPr>
          <p:cNvGraphicFramePr>
            <a:graphicFrameLocks noGrp="1"/>
          </p:cNvGraphicFramePr>
          <p:nvPr>
            <p:extLst>
              <p:ext uri="{D42A27DB-BD31-4B8C-83A1-F6EECF244321}">
                <p14:modId xmlns:p14="http://schemas.microsoft.com/office/powerpoint/2010/main" val="1609752333"/>
              </p:ext>
            </p:extLst>
          </p:nvPr>
        </p:nvGraphicFramePr>
        <p:xfrm>
          <a:off x="457201" y="2914994"/>
          <a:ext cx="4038600" cy="3053080"/>
        </p:xfrm>
        <a:graphic>
          <a:graphicData uri="http://schemas.openxmlformats.org/drawingml/2006/table">
            <a:tbl>
              <a:tblPr bandRow="1">
                <a:tableStyleId>{3B4B98B0-60AC-42C2-AFA5-B58CD77FA1E5}</a:tableStyleId>
              </a:tblPr>
              <a:tblGrid>
                <a:gridCol w="4038600">
                  <a:extLst>
                    <a:ext uri="{9D8B030D-6E8A-4147-A177-3AD203B41FA5}">
                      <a16:colId xmlns:a16="http://schemas.microsoft.com/office/drawing/2014/main" val="3410769777"/>
                    </a:ext>
                  </a:extLst>
                </a:gridCol>
              </a:tblGrid>
              <a:tr h="370840">
                <a:tc>
                  <a:txBody>
                    <a:bodyPr/>
                    <a:lstStyle/>
                    <a:p>
                      <a:pPr marL="115887" marR="0" lvl="0" indent="0" algn="l" defTabSz="914400" rtl="0" eaLnBrk="1" fontAlgn="base" latinLnBrk="0" hangingPunct="1">
                        <a:lnSpc>
                          <a:spcPct val="100000"/>
                        </a:lnSpc>
                        <a:spcBef>
                          <a:spcPct val="31250"/>
                        </a:spcBef>
                        <a:spcAft>
                          <a:spcPts val="409"/>
                        </a:spcAft>
                        <a:buClr>
                          <a:srgbClr val="00529B"/>
                        </a:buClr>
                        <a:buSzPct val="100000"/>
                        <a:buFont typeface="Arial" panose="020B0604020202020204" pitchFamily="34" charset="0"/>
                        <a:buNone/>
                        <a:tabLst/>
                        <a:defRPr/>
                      </a:pPr>
                      <a:r>
                        <a:rPr lang="en-US" sz="1600" kern="0" dirty="0">
                          <a:solidFill>
                            <a:srgbClr val="000000"/>
                          </a:solidFill>
                          <a:latin typeface="+mn-lt"/>
                          <a:ea typeface="+mn-ea"/>
                        </a:rPr>
                        <a:t>No </a:t>
                      </a:r>
                      <a:r>
                        <a:rPr lang="en-US" sz="1600" i="1" kern="0" dirty="0">
                          <a:solidFill>
                            <a:srgbClr val="000000"/>
                          </a:solidFill>
                          <a:latin typeface="+mn-lt"/>
                          <a:ea typeface="+mn-ea"/>
                        </a:rPr>
                        <a:t>personal </a:t>
                      </a:r>
                      <a:r>
                        <a:rPr lang="en-US" sz="1600" kern="0" dirty="0">
                          <a:solidFill>
                            <a:srgbClr val="000000"/>
                          </a:solidFill>
                          <a:latin typeface="+mn-lt"/>
                          <a:ea typeface="+mn-ea"/>
                        </a:rPr>
                        <a:t>expenses (meals, travel, lodging, etc. and more listed below)</a:t>
                      </a:r>
                    </a:p>
                    <a:p>
                      <a:pPr marL="515937" lvl="1" indent="0">
                        <a:spcAft>
                          <a:spcPts val="409"/>
                        </a:spcAft>
                        <a:buClr>
                          <a:srgbClr val="00529B"/>
                        </a:buClr>
                        <a:buFont typeface="Wingdings" panose="05000000000000000000" pitchFamily="2" charset="2"/>
                        <a:buNone/>
                        <a:defRPr/>
                      </a:pPr>
                      <a:r>
                        <a:rPr kumimoji="0" lang="en-US" sz="1600" b="0" i="1" u="none" strike="noStrike" kern="0" cap="none" spc="0" normalizeH="0" baseline="0" noProof="0" dirty="0">
                          <a:ln>
                            <a:noFill/>
                          </a:ln>
                          <a:solidFill>
                            <a:srgbClr val="000000"/>
                          </a:solidFill>
                          <a:effectLst/>
                          <a:uLnTx/>
                          <a:uFillTx/>
                          <a:latin typeface="+mn-lt"/>
                          <a:ea typeface="+mn-ea"/>
                        </a:rPr>
                        <a:t>Please note: transactions are audited for hotel payments made on-site for validity</a:t>
                      </a:r>
                    </a:p>
                  </a:txBody>
                  <a:tcPr>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619409706"/>
                  </a:ext>
                </a:extLst>
              </a:tr>
              <a:tr h="370840">
                <a:tc>
                  <a:txBody>
                    <a:bodyPr/>
                    <a:lstStyle/>
                    <a:p>
                      <a:pPr marL="115888"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kern="0" noProof="0" dirty="0">
                          <a:solidFill>
                            <a:srgbClr val="000000"/>
                          </a:solidFill>
                          <a:latin typeface="+mn-lt"/>
                          <a:ea typeface="+mn-ea"/>
                          <a:cs typeface="+mn-cs"/>
                        </a:rPr>
                        <a:t>Snacks or refreshments </a:t>
                      </a:r>
                    </a:p>
                  </a:txBody>
                  <a:tcP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2470239121"/>
                  </a:ext>
                </a:extLst>
              </a:tr>
              <a:tr h="370840">
                <a:tc>
                  <a:txBody>
                    <a:bodyPr/>
                    <a:lstStyle/>
                    <a:p>
                      <a:pPr marL="115888"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000000"/>
                          </a:solidFill>
                          <a:effectLst/>
                          <a:uLnTx/>
                          <a:uFillTx/>
                          <a:latin typeface="+mn-lt"/>
                          <a:ea typeface="+mn-ea"/>
                        </a:rPr>
                        <a:t>Baby sitting </a:t>
                      </a:r>
                    </a:p>
                  </a:txBody>
                  <a:tcP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231332700"/>
                  </a:ext>
                </a:extLst>
              </a:tr>
              <a:tr h="370840">
                <a:tc>
                  <a:txBody>
                    <a:bodyPr/>
                    <a:lstStyle/>
                    <a:p>
                      <a:pPr marL="115888"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000000"/>
                          </a:solidFill>
                          <a:effectLst/>
                          <a:uLnTx/>
                          <a:uFillTx/>
                          <a:latin typeface="+mn-lt"/>
                          <a:ea typeface="+mn-ea"/>
                        </a:rPr>
                        <a:t>Non-business-related newspapers or magazine subscriptions </a:t>
                      </a:r>
                    </a:p>
                  </a:txBody>
                  <a:tcP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256691342"/>
                  </a:ext>
                </a:extLst>
              </a:tr>
              <a:tr h="370840">
                <a:tc>
                  <a:txBody>
                    <a:bodyPr/>
                    <a:lstStyle/>
                    <a:p>
                      <a:pPr marL="115888"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000000"/>
                          </a:solidFill>
                          <a:effectLst/>
                          <a:uLnTx/>
                          <a:uFillTx/>
                          <a:latin typeface="+mn-lt"/>
                          <a:ea typeface="+mn-ea"/>
                        </a:rPr>
                        <a:t>Personal articles that are lost or stolen </a:t>
                      </a:r>
                    </a:p>
                  </a:txBody>
                  <a:tcPr>
                    <a:lnT w="12700" cap="flat" cmpd="sng" algn="ctr">
                      <a:solidFill>
                        <a:schemeClr val="tx1">
                          <a:lumMod val="65000"/>
                          <a:lumOff val="35000"/>
                        </a:schemeClr>
                      </a:solidFill>
                      <a:prstDash val="solid"/>
                      <a:round/>
                      <a:headEnd type="none" w="med" len="med"/>
                      <a:tailEnd type="none" w="med" len="med"/>
                    </a:lnT>
                    <a:solidFill>
                      <a:schemeClr val="bg2">
                        <a:lumMod val="40000"/>
                        <a:lumOff val="60000"/>
                      </a:schemeClr>
                    </a:solidFill>
                  </a:tcPr>
                </a:tc>
                <a:extLst>
                  <a:ext uri="{0D108BD9-81ED-4DB2-BD59-A6C34878D82A}">
                    <a16:rowId xmlns:a16="http://schemas.microsoft.com/office/drawing/2014/main" val="3871404753"/>
                  </a:ext>
                </a:extLst>
              </a:tr>
            </a:tbl>
          </a:graphicData>
        </a:graphic>
      </p:graphicFrame>
      <p:graphicFrame>
        <p:nvGraphicFramePr>
          <p:cNvPr id="11" name="Table 10">
            <a:extLst>
              <a:ext uri="{FF2B5EF4-FFF2-40B4-BE49-F238E27FC236}">
                <a16:creationId xmlns:a16="http://schemas.microsoft.com/office/drawing/2014/main" id="{D0383113-7E52-C527-30F9-70526D48E344}"/>
              </a:ext>
            </a:extLst>
          </p:cNvPr>
          <p:cNvGraphicFramePr>
            <a:graphicFrameLocks noGrp="1"/>
          </p:cNvGraphicFramePr>
          <p:nvPr>
            <p:extLst>
              <p:ext uri="{D42A27DB-BD31-4B8C-83A1-F6EECF244321}">
                <p14:modId xmlns:p14="http://schemas.microsoft.com/office/powerpoint/2010/main" val="41035110"/>
              </p:ext>
            </p:extLst>
          </p:nvPr>
        </p:nvGraphicFramePr>
        <p:xfrm>
          <a:off x="4648200" y="2914994"/>
          <a:ext cx="4038600" cy="3662680"/>
        </p:xfrm>
        <a:graphic>
          <a:graphicData uri="http://schemas.openxmlformats.org/drawingml/2006/table">
            <a:tbl>
              <a:tblPr>
                <a:tableStyleId>{9D7B26C5-4107-4FEC-AEDC-1716B250A1EF}</a:tableStyleId>
              </a:tblPr>
              <a:tblGrid>
                <a:gridCol w="4038600">
                  <a:extLst>
                    <a:ext uri="{9D8B030D-6E8A-4147-A177-3AD203B41FA5}">
                      <a16:colId xmlns:a16="http://schemas.microsoft.com/office/drawing/2014/main" val="2876807752"/>
                    </a:ext>
                  </a:extLst>
                </a:gridCol>
              </a:tblGrid>
              <a:tr h="370840">
                <a:tc>
                  <a:txBody>
                    <a:bodyPr/>
                    <a:lstStyle/>
                    <a:p>
                      <a:pPr marL="115888" marR="0" lvl="0" indent="0" algn="l" defTabSz="914400" rtl="0" eaLnBrk="1" fontAlgn="base" latinLnBrk="0" hangingPunct="1">
                        <a:lnSpc>
                          <a:spcPct val="100000"/>
                        </a:lnSpc>
                        <a:spcBef>
                          <a:spcPct val="31250"/>
                        </a:spcBef>
                        <a:spcAft>
                          <a:spcPts val="409"/>
                        </a:spcAft>
                        <a:buClr>
                          <a:srgbClr val="00529B"/>
                        </a:buClr>
                        <a:buSzPct val="100000"/>
                        <a:buFont typeface="Wingdings" panose="05000000000000000000" pitchFamily="2" charset="2"/>
                        <a:buNone/>
                        <a:tabLst/>
                        <a:defRPr/>
                      </a:pPr>
                      <a:r>
                        <a:rPr kumimoji="0" lang="en-US" sz="1600" b="0" u="none" strike="noStrike" kern="0" cap="none" spc="0" normalizeH="0" baseline="0" noProof="0" dirty="0">
                          <a:ln>
                            <a:noFill/>
                          </a:ln>
                          <a:solidFill>
                            <a:srgbClr val="000000"/>
                          </a:solidFill>
                          <a:effectLst/>
                          <a:uLnTx/>
                          <a:uFillTx/>
                        </a:rPr>
                        <a:t>Tuxedos or other formal wear </a:t>
                      </a:r>
                      <a:endParaRPr kumimoji="0" lang="en-US" sz="1600" b="0" i="0" u="none" strike="noStrike" kern="0" cap="none" spc="0" normalizeH="0" baseline="0" noProof="0" dirty="0">
                        <a:ln>
                          <a:noFill/>
                        </a:ln>
                        <a:solidFill>
                          <a:srgbClr val="000000"/>
                        </a:solidFill>
                        <a:effectLst/>
                        <a:uLnTx/>
                        <a:uFillTx/>
                        <a:latin typeface="+mn-lt"/>
                        <a:ea typeface="+mn-ea"/>
                      </a:endParaRPr>
                    </a:p>
                  </a:txBody>
                  <a:tcPr>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619692044"/>
                  </a:ext>
                </a:extLst>
              </a:tr>
              <a:tr h="370840">
                <a:tc>
                  <a:txBody>
                    <a:bodyPr/>
                    <a:lstStyle/>
                    <a:p>
                      <a:pPr marL="115888"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u="none" strike="noStrike" kern="0" cap="none" spc="0" normalizeH="0" baseline="0" noProof="0" dirty="0">
                          <a:ln>
                            <a:noFill/>
                          </a:ln>
                          <a:solidFill>
                            <a:srgbClr val="000000"/>
                          </a:solidFill>
                          <a:effectLst/>
                          <a:uLnTx/>
                          <a:uFillTx/>
                        </a:rPr>
                        <a:t>Clothing (non-uniform) or repairs to clothing damaged in the workplace </a:t>
                      </a:r>
                      <a:endParaRPr kumimoji="0" lang="en-US" sz="1600" b="0" i="0" u="none" strike="noStrike" kern="0" cap="none" spc="0" normalizeH="0" baseline="0" noProof="0" dirty="0">
                        <a:ln>
                          <a:noFill/>
                        </a:ln>
                        <a:solidFill>
                          <a:srgbClr val="000000"/>
                        </a:solidFill>
                        <a:effectLst/>
                        <a:uLnTx/>
                        <a:uFillTx/>
                        <a:latin typeface="+mn-lt"/>
                        <a:ea typeface="+mn-ea"/>
                      </a:endParaRPr>
                    </a:p>
                  </a:txBody>
                  <a:tcP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2182506761"/>
                  </a:ext>
                </a:extLst>
              </a:tr>
              <a:tr h="370840">
                <a:tc>
                  <a:txBody>
                    <a:bodyPr/>
                    <a:lstStyle/>
                    <a:p>
                      <a:pPr marL="115888"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u="none" strike="noStrike" kern="0" cap="none" spc="0" normalizeH="0" baseline="0" noProof="0" dirty="0">
                          <a:ln>
                            <a:noFill/>
                          </a:ln>
                          <a:solidFill>
                            <a:srgbClr val="000000"/>
                          </a:solidFill>
                          <a:effectLst/>
                          <a:uLnTx/>
                          <a:uFillTx/>
                        </a:rPr>
                        <a:t>All expenses related to personal negligence of the employee, such as traffic fines</a:t>
                      </a:r>
                      <a:endParaRPr kumimoji="0" lang="en-US" sz="1600" b="0" i="0" u="none" strike="noStrike" kern="0" cap="none" spc="0" normalizeH="0" baseline="0" noProof="0" dirty="0">
                        <a:ln>
                          <a:noFill/>
                        </a:ln>
                        <a:solidFill>
                          <a:srgbClr val="000000"/>
                        </a:solidFill>
                        <a:effectLst/>
                        <a:uLnTx/>
                        <a:uFillTx/>
                        <a:latin typeface="+mn-lt"/>
                        <a:ea typeface="+mn-ea"/>
                      </a:endParaRPr>
                    </a:p>
                  </a:txBody>
                  <a:tcP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42302173"/>
                  </a:ext>
                </a:extLst>
              </a:tr>
              <a:tr h="370840">
                <a:tc>
                  <a:txBody>
                    <a:bodyPr/>
                    <a:lstStyle/>
                    <a:p>
                      <a:pPr marL="115888"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u="none" strike="noStrike" kern="0" cap="none" spc="0" normalizeH="0" baseline="0" noProof="0" dirty="0">
                          <a:ln>
                            <a:noFill/>
                          </a:ln>
                          <a:solidFill>
                            <a:srgbClr val="000000"/>
                          </a:solidFill>
                          <a:effectLst/>
                          <a:uLnTx/>
                          <a:uFillTx/>
                        </a:rPr>
                        <a:t>Expenses that do not support the agency mission </a:t>
                      </a:r>
                      <a:br>
                        <a:rPr kumimoji="0" lang="en-US" sz="1600" b="0" u="none" strike="noStrike" kern="0" cap="none" spc="0" normalizeH="0" baseline="0" noProof="0" dirty="0">
                          <a:ln>
                            <a:noFill/>
                          </a:ln>
                          <a:solidFill>
                            <a:srgbClr val="000000"/>
                          </a:solidFill>
                          <a:effectLst/>
                          <a:uLnTx/>
                          <a:uFillTx/>
                        </a:rPr>
                      </a:br>
                      <a:r>
                        <a:rPr kumimoji="0" lang="en-US" sz="1600" b="0" u="none" strike="noStrike" kern="0" cap="none" spc="0" normalizeH="0" baseline="0" noProof="0" dirty="0">
                          <a:ln>
                            <a:noFill/>
                          </a:ln>
                          <a:solidFill>
                            <a:srgbClr val="000000"/>
                          </a:solidFill>
                          <a:effectLst/>
                          <a:uLnTx/>
                          <a:uFillTx/>
                        </a:rPr>
                        <a:t>(e.g. Alcoholic beverages, Charitable contributions, Holiday decorations, Gifts and flowers)</a:t>
                      </a:r>
                      <a:endParaRPr kumimoji="0" lang="en-US" sz="1600" b="0" i="1" u="none" strike="noStrike" kern="0" cap="none" spc="0" normalizeH="0" baseline="0" noProof="0" dirty="0">
                        <a:ln>
                          <a:noFill/>
                        </a:ln>
                        <a:solidFill>
                          <a:srgbClr val="000000"/>
                        </a:solidFill>
                        <a:effectLst/>
                        <a:uLnTx/>
                        <a:uFillTx/>
                        <a:latin typeface="+mn-lt"/>
                        <a:ea typeface="+mn-ea"/>
                      </a:endParaRPr>
                    </a:p>
                  </a:txBody>
                  <a:tcP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210884475"/>
                  </a:ext>
                </a:extLst>
              </a:tr>
              <a:tr h="370840">
                <a:tc>
                  <a:txBody>
                    <a:bodyPr/>
                    <a:lstStyle/>
                    <a:p>
                      <a:pPr marL="115888"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u="none" strike="noStrike" kern="0" cap="none" spc="0" normalizeH="0" baseline="0" noProof="0" dirty="0">
                          <a:ln>
                            <a:noFill/>
                          </a:ln>
                          <a:solidFill>
                            <a:srgbClr val="000000"/>
                          </a:solidFill>
                          <a:effectLst/>
                          <a:uLnTx/>
                          <a:uFillTx/>
                        </a:rPr>
                        <a:t>Mobile Wallet apps are </a:t>
                      </a:r>
                      <a:r>
                        <a:rPr lang="en-US" sz="1600" kern="0" dirty="0">
                          <a:solidFill>
                            <a:srgbClr val="000000"/>
                          </a:solidFill>
                        </a:rPr>
                        <a:t>not allowable: Library of Virginia GS-102. </a:t>
                      </a:r>
                      <a:endParaRPr kumimoji="0" lang="en-US" sz="1600" b="0" u="none" strike="noStrike" kern="0" cap="none" spc="0" normalizeH="0" baseline="0" noProof="0" dirty="0">
                        <a:ln>
                          <a:noFill/>
                        </a:ln>
                        <a:solidFill>
                          <a:srgbClr val="000000"/>
                        </a:solidFill>
                        <a:effectLst/>
                        <a:uLnTx/>
                        <a:uFillTx/>
                        <a:latin typeface="+mn-lt"/>
                        <a:ea typeface="+mn-ea"/>
                      </a:endParaRPr>
                    </a:p>
                  </a:txBody>
                  <a:tcPr>
                    <a:lnT w="12700" cap="flat" cmpd="sng" algn="ctr">
                      <a:solidFill>
                        <a:schemeClr val="tx1">
                          <a:lumMod val="65000"/>
                          <a:lumOff val="35000"/>
                        </a:schemeClr>
                      </a:solidFill>
                      <a:prstDash val="solid"/>
                      <a:round/>
                      <a:headEnd type="none" w="med" len="med"/>
                      <a:tailEnd type="none" w="med" len="med"/>
                    </a:lnT>
                    <a:solidFill>
                      <a:schemeClr val="bg2">
                        <a:lumMod val="40000"/>
                        <a:lumOff val="60000"/>
                      </a:schemeClr>
                    </a:solidFill>
                  </a:tcPr>
                </a:tc>
                <a:extLst>
                  <a:ext uri="{0D108BD9-81ED-4DB2-BD59-A6C34878D82A}">
                    <a16:rowId xmlns:a16="http://schemas.microsoft.com/office/drawing/2014/main" val="2118838845"/>
                  </a:ext>
                </a:extLst>
              </a:tr>
            </a:tbl>
          </a:graphicData>
        </a:graphic>
      </p:graphicFrame>
    </p:spTree>
    <p:extLst>
      <p:ext uri="{BB962C8B-B14F-4D97-AF65-F5344CB8AC3E}">
        <p14:creationId xmlns:p14="http://schemas.microsoft.com/office/powerpoint/2010/main" val="41900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3FFCFB-F63A-EC1B-2772-DF68B74EB0E9}"/>
              </a:ext>
            </a:extLst>
          </p:cNvPr>
          <p:cNvSpPr txBox="1"/>
          <p:nvPr/>
        </p:nvSpPr>
        <p:spPr>
          <a:xfrm>
            <a:off x="457200" y="1600199"/>
            <a:ext cx="8229600" cy="1295399"/>
          </a:xfrm>
          <a:prstGeom prst="rect">
            <a:avLst/>
          </a:prstGeom>
          <a:solidFill>
            <a:schemeClr val="bg2">
              <a:lumMod val="60000"/>
              <a:lumOff val="40000"/>
            </a:schemeClr>
          </a:solidFill>
          <a:effectLst>
            <a:outerShdw blurRad="50800" dist="88900" dir="2700000" algn="tl" rotWithShape="0">
              <a:prstClr val="black">
                <a:alpha val="70000"/>
              </a:prstClr>
            </a:outerShdw>
          </a:effectLst>
        </p:spPr>
        <p:txBody>
          <a:bodyPr wrap="square" anchor="ctr" anchorCtr="0">
            <a:noAutofit/>
          </a:bodyPr>
          <a:lstStyle>
            <a:defPPr>
              <a:defRPr lang="en-US"/>
            </a:defPPr>
            <a:lvl1pPr algn="ctr">
              <a:defRPr sz="1800" b="1" i="1"/>
            </a:lvl1pPr>
          </a:lstStyle>
          <a:p>
            <a:r>
              <a:rPr lang="en-US" sz="2000" dirty="0"/>
              <a:t>Business Meals</a:t>
            </a:r>
            <a:endParaRPr lang="en-US" sz="2000" b="0" dirty="0"/>
          </a:p>
          <a:p>
            <a:r>
              <a:rPr lang="en-US" b="0" dirty="0"/>
              <a:t>Business Meals shall NOT be treated as over-the-counter purchases</a:t>
            </a:r>
          </a:p>
        </p:txBody>
      </p:sp>
      <p:sp>
        <p:nvSpPr>
          <p:cNvPr id="12" name="Rectangle 11">
            <a:extLst>
              <a:ext uri="{FF2B5EF4-FFF2-40B4-BE49-F238E27FC236}">
                <a16:creationId xmlns:a16="http://schemas.microsoft.com/office/drawing/2014/main" id="{B15D7AC8-7B92-4424-F0D1-0A3661662EF6}"/>
              </a:ext>
            </a:extLst>
          </p:cNvPr>
          <p:cNvSpPr/>
          <p:nvPr/>
        </p:nvSpPr>
        <p:spPr>
          <a:xfrm>
            <a:off x="0" y="2895601"/>
            <a:ext cx="9144000" cy="3682074"/>
          </a:xfrm>
          <a:prstGeom prst="rect">
            <a:avLst/>
          </a:prstGeom>
          <a:solidFill>
            <a:srgbClr val="1D536F"/>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2" name="TextBox 1">
            <a:extLst>
              <a:ext uri="{FF2B5EF4-FFF2-40B4-BE49-F238E27FC236}">
                <a16:creationId xmlns:a16="http://schemas.microsoft.com/office/drawing/2014/main" id="{0E61176A-5463-D635-B640-0403C251509D}"/>
              </a:ext>
            </a:extLst>
          </p:cNvPr>
          <p:cNvSpPr txBox="1"/>
          <p:nvPr/>
        </p:nvSpPr>
        <p:spPr>
          <a:xfrm>
            <a:off x="0" y="0"/>
            <a:ext cx="9144000" cy="1631216"/>
          </a:xfrm>
          <a:prstGeom prst="rect">
            <a:avLst/>
          </a:prstGeom>
          <a:noFill/>
        </p:spPr>
        <p:txBody>
          <a:bodyPr wrap="square">
            <a:spAutoFit/>
          </a:bodyPr>
          <a:lstStyle/>
          <a:p>
            <a:pPr algn="ctr">
              <a:buClr>
                <a:srgbClr val="FFFF00"/>
              </a:buClr>
            </a:pPr>
            <a:r>
              <a:rPr lang="en-US" sz="3600" b="1" dirty="0">
                <a:solidFill>
                  <a:srgbClr val="FFFF00"/>
                </a:solidFill>
              </a:rPr>
              <a:t>Step 5</a:t>
            </a:r>
            <a:r>
              <a:rPr lang="en-US" sz="3600" b="1">
                <a:solidFill>
                  <a:srgbClr val="FFFF00"/>
                </a:solidFill>
              </a:rPr>
              <a:t>. </a:t>
            </a:r>
            <a:br>
              <a:rPr lang="en-US" sz="3600" b="1" dirty="0">
                <a:solidFill>
                  <a:srgbClr val="FFFF00"/>
                </a:solidFill>
              </a:rPr>
            </a:br>
            <a:r>
              <a:rPr lang="en-US" sz="3600" b="1" dirty="0">
                <a:solidFill>
                  <a:srgbClr val="FFFF00"/>
                </a:solidFill>
              </a:rPr>
              <a:t>Prohibited Items Check</a:t>
            </a:r>
            <a:r>
              <a:rPr lang="en-US" sz="2800" dirty="0">
                <a:solidFill>
                  <a:srgbClr val="FFFF00"/>
                </a:solidFill>
              </a:rPr>
              <a:t> (cont’d)</a:t>
            </a:r>
            <a:br>
              <a:rPr lang="en-US" sz="2800" b="1" dirty="0">
                <a:solidFill>
                  <a:srgbClr val="FFFF00"/>
                </a:solidFill>
              </a:rPr>
            </a:br>
            <a:r>
              <a:rPr lang="en-US" sz="2800" b="1" dirty="0">
                <a:solidFill>
                  <a:srgbClr val="FFC000"/>
                </a:solidFill>
              </a:rPr>
              <a:t>-- 5. Business Meal Requirements </a:t>
            </a:r>
            <a:r>
              <a:rPr lang="en-US" sz="2800" b="1" i="1" dirty="0">
                <a:solidFill>
                  <a:srgbClr val="FFC000"/>
                </a:solidFill>
              </a:rPr>
              <a:t>--</a:t>
            </a:r>
          </a:p>
        </p:txBody>
      </p:sp>
      <p:graphicFrame>
        <p:nvGraphicFramePr>
          <p:cNvPr id="5" name="Table 4">
            <a:extLst>
              <a:ext uri="{FF2B5EF4-FFF2-40B4-BE49-F238E27FC236}">
                <a16:creationId xmlns:a16="http://schemas.microsoft.com/office/drawing/2014/main" id="{EC4208E9-726F-8DF3-3FE8-FA706EA367A7}"/>
              </a:ext>
            </a:extLst>
          </p:cNvPr>
          <p:cNvGraphicFramePr>
            <a:graphicFrameLocks noGrp="1"/>
          </p:cNvGraphicFramePr>
          <p:nvPr>
            <p:extLst>
              <p:ext uri="{D42A27DB-BD31-4B8C-83A1-F6EECF244321}">
                <p14:modId xmlns:p14="http://schemas.microsoft.com/office/powerpoint/2010/main" val="3271450286"/>
              </p:ext>
            </p:extLst>
          </p:nvPr>
        </p:nvGraphicFramePr>
        <p:xfrm>
          <a:off x="457200" y="2895597"/>
          <a:ext cx="8229600" cy="3682076"/>
        </p:xfrm>
        <a:graphic>
          <a:graphicData uri="http://schemas.openxmlformats.org/drawingml/2006/table">
            <a:tbl>
              <a:tblPr>
                <a:tableStyleId>{3B4B98B0-60AC-42C2-AFA5-B58CD77FA1E5}</a:tableStyleId>
              </a:tblPr>
              <a:tblGrid>
                <a:gridCol w="8229600">
                  <a:extLst>
                    <a:ext uri="{9D8B030D-6E8A-4147-A177-3AD203B41FA5}">
                      <a16:colId xmlns:a16="http://schemas.microsoft.com/office/drawing/2014/main" val="1930033817"/>
                    </a:ext>
                  </a:extLst>
                </a:gridCol>
              </a:tblGrid>
              <a:tr h="1552248">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000" dirty="0">
                          <a:solidFill>
                            <a:schemeClr val="bg1">
                              <a:lumMod val="85000"/>
                            </a:schemeClr>
                          </a:solidFill>
                        </a:rPr>
                        <a:t>VCCS Governance has determined that business meals (even if purchased in an over-the-counter manner) will continue to required </a:t>
                      </a:r>
                      <a:r>
                        <a:rPr lang="en-US" sz="2000" dirty="0" err="1">
                          <a:solidFill>
                            <a:schemeClr val="bg1">
                              <a:lumMod val="85000"/>
                            </a:schemeClr>
                          </a:solidFill>
                        </a:rPr>
                        <a:t>eVA</a:t>
                      </a:r>
                      <a:r>
                        <a:rPr lang="en-US" sz="2000" dirty="0">
                          <a:solidFill>
                            <a:schemeClr val="bg1">
                              <a:lumMod val="85000"/>
                            </a:schemeClr>
                          </a:solidFill>
                        </a:rPr>
                        <a:t> entry through a requisition ahead of the purchase or if necessary, a confirming order after the meal is taken</a:t>
                      </a:r>
                    </a:p>
                  </a:txBody>
                  <a:tcPr anchor="ctr">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311635412"/>
                  </a:ext>
                </a:extLst>
              </a:tr>
              <a:tr h="830272">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000" dirty="0">
                          <a:solidFill>
                            <a:schemeClr val="bg1">
                              <a:lumMod val="85000"/>
                            </a:schemeClr>
                          </a:solidFill>
                        </a:rPr>
                        <a:t>A fully signed Business Meal Food Form will be required to be attached to the </a:t>
                      </a:r>
                      <a:r>
                        <a:rPr lang="en-US" sz="2000" dirty="0" err="1">
                          <a:solidFill>
                            <a:schemeClr val="bg1">
                              <a:lumMod val="85000"/>
                            </a:schemeClr>
                          </a:solidFill>
                        </a:rPr>
                        <a:t>eVA</a:t>
                      </a:r>
                      <a:r>
                        <a:rPr lang="en-US" sz="2000" dirty="0">
                          <a:solidFill>
                            <a:schemeClr val="bg1">
                              <a:lumMod val="85000"/>
                            </a:schemeClr>
                          </a:solidFill>
                        </a:rPr>
                        <a:t> requisition</a:t>
                      </a:r>
                    </a:p>
                  </a:txBody>
                  <a:tcPr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122665072"/>
                  </a:ext>
                </a:extLst>
              </a:tr>
              <a:tr h="830272">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000" dirty="0">
                          <a:solidFill>
                            <a:schemeClr val="bg1">
                              <a:lumMod val="85000"/>
                            </a:schemeClr>
                          </a:solidFill>
                        </a:rPr>
                        <a:t>You can find the Business Meal Approval Request Form on the SSC Website, Forms</a:t>
                      </a:r>
                    </a:p>
                  </a:txBody>
                  <a:tcPr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99480082"/>
                  </a:ext>
                </a:extLst>
              </a:tr>
              <a:tr h="469284">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000" dirty="0" err="1">
                          <a:solidFill>
                            <a:schemeClr val="bg1">
                              <a:lumMod val="85000"/>
                            </a:schemeClr>
                          </a:solidFill>
                        </a:rPr>
                        <a:t>eVA</a:t>
                      </a:r>
                      <a:r>
                        <a:rPr lang="en-US" sz="2000" dirty="0">
                          <a:solidFill>
                            <a:schemeClr val="bg1">
                              <a:lumMod val="85000"/>
                            </a:schemeClr>
                          </a:solidFill>
                        </a:rPr>
                        <a:t> will remain the system of record for these purchases  </a:t>
                      </a:r>
                    </a:p>
                  </a:txBody>
                  <a:tcPr anchor="ctr">
                    <a:lnT w="12700" cap="flat" cmpd="sng" algn="ctr">
                      <a:solidFill>
                        <a:schemeClr val="tx1">
                          <a:lumMod val="65000"/>
                          <a:lumOff val="35000"/>
                        </a:schemeClr>
                      </a:solidFill>
                      <a:prstDash val="solid"/>
                      <a:round/>
                      <a:headEnd type="none" w="med" len="med"/>
                      <a:tailEnd type="none" w="med" len="med"/>
                    </a:lnT>
                  </a:tcPr>
                </a:tc>
                <a:extLst>
                  <a:ext uri="{0D108BD9-81ED-4DB2-BD59-A6C34878D82A}">
                    <a16:rowId xmlns:a16="http://schemas.microsoft.com/office/drawing/2014/main" val="2336404930"/>
                  </a:ext>
                </a:extLst>
              </a:tr>
            </a:tbl>
          </a:graphicData>
        </a:graphic>
      </p:graphicFrame>
    </p:spTree>
    <p:extLst>
      <p:ext uri="{BB962C8B-B14F-4D97-AF65-F5344CB8AC3E}">
        <p14:creationId xmlns:p14="http://schemas.microsoft.com/office/powerpoint/2010/main" val="414123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92208-8D75-9BF3-C866-941D5D635C67}"/>
              </a:ext>
            </a:extLst>
          </p:cNvPr>
          <p:cNvSpPr>
            <a:spLocks noGrp="1"/>
          </p:cNvSpPr>
          <p:nvPr>
            <p:ph type="ctrTitle" sz="quarter"/>
          </p:nvPr>
        </p:nvSpPr>
        <p:spPr/>
        <p:txBody>
          <a:bodyPr/>
          <a:lstStyle/>
          <a:p>
            <a:pPr algn="ctr">
              <a:buClr>
                <a:srgbClr val="FFFF00"/>
              </a:buClr>
            </a:pPr>
            <a:r>
              <a:rPr lang="en-US" sz="3600" b="1" dirty="0">
                <a:solidFill>
                  <a:srgbClr val="FFFF00"/>
                </a:solidFill>
              </a:rPr>
              <a:t>Step 6. </a:t>
            </a:r>
            <a:br>
              <a:rPr lang="en-US" sz="3600" b="1" dirty="0">
                <a:solidFill>
                  <a:srgbClr val="FFFF00"/>
                </a:solidFill>
              </a:rPr>
            </a:br>
            <a:r>
              <a:rPr lang="en-US" sz="3600" b="1" dirty="0">
                <a:solidFill>
                  <a:srgbClr val="FFFF00"/>
                </a:solidFill>
              </a:rPr>
              <a:t>Forms, Forms, Forms</a:t>
            </a:r>
            <a:endParaRPr lang="en-US" sz="2800" b="1" i="1" dirty="0">
              <a:solidFill>
                <a:srgbClr val="FFC000"/>
              </a:solidFill>
            </a:endParaRPr>
          </a:p>
        </p:txBody>
      </p:sp>
      <p:sp>
        <p:nvSpPr>
          <p:cNvPr id="5" name="Subtitle 4">
            <a:extLst>
              <a:ext uri="{FF2B5EF4-FFF2-40B4-BE49-F238E27FC236}">
                <a16:creationId xmlns:a16="http://schemas.microsoft.com/office/drawing/2014/main" id="{25D8D454-469A-1A9B-6978-DFEC516B238F}"/>
              </a:ext>
            </a:extLst>
          </p:cNvPr>
          <p:cNvSpPr>
            <a:spLocks noGrp="1"/>
          </p:cNvSpPr>
          <p:nvPr>
            <p:ph type="subTitle" idx="1"/>
          </p:nvPr>
        </p:nvSpPr>
        <p:spPr/>
        <p:txBody>
          <a:bodyPr/>
          <a:lstStyle/>
          <a:p>
            <a:r>
              <a:rPr lang="en-US" dirty="0"/>
              <a:t>Ensure all necessary documents have been obtained and you know what is to be done with them (Business Meal Forms, Written Determinations, Waivers, </a:t>
            </a:r>
            <a:r>
              <a:rPr lang="en-US" dirty="0" err="1"/>
              <a:t>etc</a:t>
            </a:r>
            <a:r>
              <a:rPr lang="en-US" dirty="0"/>
              <a:t>)</a:t>
            </a:r>
          </a:p>
          <a:p>
            <a:pPr marL="458788">
              <a:buClr>
                <a:schemeClr val="bg1">
                  <a:lumMod val="85000"/>
                </a:schemeClr>
              </a:buClr>
            </a:pPr>
            <a:endParaRPr lang="en-US" dirty="0"/>
          </a:p>
          <a:p>
            <a:endParaRPr lang="en-US" dirty="0"/>
          </a:p>
        </p:txBody>
      </p:sp>
      <p:sp>
        <p:nvSpPr>
          <p:cNvPr id="4" name="Text Placeholder 3">
            <a:extLst>
              <a:ext uri="{FF2B5EF4-FFF2-40B4-BE49-F238E27FC236}">
                <a16:creationId xmlns:a16="http://schemas.microsoft.com/office/drawing/2014/main" id="{DFC10A5B-B151-E954-4D4E-B7236E9BC6D0}"/>
              </a:ext>
            </a:extLst>
          </p:cNvPr>
          <p:cNvSpPr>
            <a:spLocks noGrp="1"/>
          </p:cNvSpPr>
          <p:nvPr>
            <p:ph type="body" sz="quarter" idx="16"/>
          </p:nvPr>
        </p:nvSpPr>
        <p:spPr/>
        <p:txBody>
          <a:bodyPr/>
          <a:lstStyle/>
          <a:p>
            <a:r>
              <a:rPr lang="en-US" dirty="0"/>
              <a:t>OTC </a:t>
            </a:r>
            <a:r>
              <a:rPr lang="en-US" dirty="0" err="1"/>
              <a:t>pCard</a:t>
            </a:r>
            <a:r>
              <a:rPr lang="en-US" dirty="0"/>
              <a:t> Steps</a:t>
            </a:r>
          </a:p>
        </p:txBody>
      </p:sp>
      <p:sp>
        <p:nvSpPr>
          <p:cNvPr id="3" name="TextBox 2">
            <a:extLst>
              <a:ext uri="{FF2B5EF4-FFF2-40B4-BE49-F238E27FC236}">
                <a16:creationId xmlns:a16="http://schemas.microsoft.com/office/drawing/2014/main" id="{F0008C53-DE48-F560-047F-4955B86C0E17}"/>
              </a:ext>
            </a:extLst>
          </p:cNvPr>
          <p:cNvSpPr txBox="1"/>
          <p:nvPr/>
        </p:nvSpPr>
        <p:spPr>
          <a:xfrm>
            <a:off x="76200" y="6400800"/>
            <a:ext cx="1828800" cy="381000"/>
          </a:xfrm>
          <a:prstGeom prst="rect">
            <a:avLst/>
          </a:prstGeom>
        </p:spPr>
        <p:txBody>
          <a:bodyPr vert="horz" wrap="square" lIns="0" tIns="0" rIns="0" bIns="0" rtlCol="0">
            <a:noAutofit/>
          </a:bodyPr>
          <a:lstStyle/>
          <a:p>
            <a:pPr algn="ctr"/>
            <a:r>
              <a:rPr lang="en-US" sz="1800" b="1" dirty="0">
                <a:highlight>
                  <a:srgbClr val="003E74"/>
                </a:highlight>
                <a:hlinkClick r:id="rId2" action="ppaction://hlinksldjump"/>
              </a:rPr>
              <a:t>Back to Slide 1</a:t>
            </a:r>
            <a:endParaRPr lang="en-US" sz="1800" b="1" dirty="0">
              <a:highlight>
                <a:srgbClr val="003E74"/>
              </a:highlight>
            </a:endParaRPr>
          </a:p>
        </p:txBody>
      </p:sp>
    </p:spTree>
    <p:extLst>
      <p:ext uri="{BB962C8B-B14F-4D97-AF65-F5344CB8AC3E}">
        <p14:creationId xmlns:p14="http://schemas.microsoft.com/office/powerpoint/2010/main" val="2991947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499B6E-9999-E42D-90F7-E23F9DC36618}"/>
              </a:ext>
            </a:extLst>
          </p:cNvPr>
          <p:cNvSpPr/>
          <p:nvPr/>
        </p:nvSpPr>
        <p:spPr>
          <a:xfrm>
            <a:off x="0" y="2118360"/>
            <a:ext cx="9144000" cy="3901440"/>
          </a:xfrm>
          <a:prstGeom prst="rect">
            <a:avLst/>
          </a:prstGeom>
          <a:solidFill>
            <a:srgbClr val="1D536F"/>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2" name="TextBox 1">
            <a:extLst>
              <a:ext uri="{FF2B5EF4-FFF2-40B4-BE49-F238E27FC236}">
                <a16:creationId xmlns:a16="http://schemas.microsoft.com/office/drawing/2014/main" id="{0E61176A-5463-D635-B640-0403C251509D}"/>
              </a:ext>
            </a:extLst>
          </p:cNvPr>
          <p:cNvSpPr txBox="1"/>
          <p:nvPr/>
        </p:nvSpPr>
        <p:spPr>
          <a:xfrm>
            <a:off x="0" y="0"/>
            <a:ext cx="9144000" cy="1200329"/>
          </a:xfrm>
          <a:prstGeom prst="rect">
            <a:avLst/>
          </a:prstGeom>
          <a:noFill/>
        </p:spPr>
        <p:txBody>
          <a:bodyPr wrap="square">
            <a:spAutoFit/>
          </a:bodyPr>
          <a:lstStyle/>
          <a:p>
            <a:pPr algn="ctr">
              <a:buClr>
                <a:srgbClr val="FFFF00"/>
              </a:buClr>
            </a:pPr>
            <a:r>
              <a:rPr lang="en-US" sz="3600" b="1" dirty="0">
                <a:solidFill>
                  <a:srgbClr val="FFFF00"/>
                </a:solidFill>
              </a:rPr>
              <a:t>Step 6. </a:t>
            </a:r>
            <a:br>
              <a:rPr lang="en-US" sz="3600" b="1" dirty="0">
                <a:solidFill>
                  <a:srgbClr val="FFFF00"/>
                </a:solidFill>
              </a:rPr>
            </a:br>
            <a:r>
              <a:rPr lang="en-US" sz="3600" b="1" dirty="0">
                <a:solidFill>
                  <a:srgbClr val="FFFF00"/>
                </a:solidFill>
              </a:rPr>
              <a:t>Forms, Forms, Forms</a:t>
            </a:r>
            <a:endParaRPr lang="en-US" sz="2800" b="1" i="1" dirty="0">
              <a:solidFill>
                <a:srgbClr val="FFC000"/>
              </a:solidFill>
            </a:endParaRPr>
          </a:p>
        </p:txBody>
      </p:sp>
      <p:sp>
        <p:nvSpPr>
          <p:cNvPr id="16" name="TextBox 15">
            <a:extLst>
              <a:ext uri="{FF2B5EF4-FFF2-40B4-BE49-F238E27FC236}">
                <a16:creationId xmlns:a16="http://schemas.microsoft.com/office/drawing/2014/main" id="{3EFF7FA3-864E-97FD-A047-E3EE7CF27D4D}"/>
              </a:ext>
            </a:extLst>
          </p:cNvPr>
          <p:cNvSpPr txBox="1"/>
          <p:nvPr/>
        </p:nvSpPr>
        <p:spPr>
          <a:xfrm>
            <a:off x="457200" y="2157302"/>
            <a:ext cx="8229600" cy="3786298"/>
          </a:xfrm>
          <a:prstGeom prst="rect">
            <a:avLst/>
          </a:prstGeom>
          <a:solidFill>
            <a:schemeClr val="bg2">
              <a:lumMod val="60000"/>
              <a:lumOff val="40000"/>
            </a:schemeClr>
          </a:solidFill>
          <a:effectLst>
            <a:outerShdw blurRad="50800" dist="88900" dir="2700000" algn="tl" rotWithShape="0">
              <a:prstClr val="black">
                <a:alpha val="70000"/>
              </a:prstClr>
            </a:outerShdw>
          </a:effectLst>
        </p:spPr>
        <p:txBody>
          <a:bodyPr wrap="square" anchor="ctr" anchorCtr="0">
            <a:noAutofit/>
          </a:bodyPr>
          <a:lstStyle>
            <a:defPPr>
              <a:defRPr lang="en-US"/>
            </a:defPPr>
            <a:lvl1pPr algn="ctr">
              <a:defRPr sz="1800" b="1" i="1"/>
            </a:lvl1pPr>
          </a:lstStyle>
          <a:p>
            <a:r>
              <a:rPr lang="en-US" sz="2000" b="0" dirty="0"/>
              <a:t>It is extremely important that the VCCS maintain the appropriate documentation that has been discussed throughout this training, including:</a:t>
            </a:r>
          </a:p>
          <a:p>
            <a:pPr marL="457200" lvl="1" indent="-457200">
              <a:buFont typeface="Wingdings" panose="05000000000000000000" pitchFamily="2" charset="2"/>
              <a:buChar char="v"/>
            </a:pPr>
            <a:r>
              <a:rPr lang="en-US" sz="2000" dirty="0"/>
              <a:t>Written Justifications</a:t>
            </a:r>
          </a:p>
          <a:p>
            <a:pPr marL="457200" lvl="1" indent="-457200">
              <a:buFont typeface="Wingdings" panose="05000000000000000000" pitchFamily="2" charset="2"/>
              <a:buChar char="v"/>
            </a:pPr>
            <a:r>
              <a:rPr lang="en-US" sz="2000" dirty="0"/>
              <a:t>Waivers</a:t>
            </a:r>
          </a:p>
          <a:p>
            <a:pPr marL="457200" lvl="1" indent="-457200">
              <a:buFont typeface="Wingdings" panose="05000000000000000000" pitchFamily="2" charset="2"/>
              <a:buChar char="v"/>
            </a:pPr>
            <a:r>
              <a:rPr lang="en-US" sz="2000" dirty="0"/>
              <a:t>Price Reasonableness</a:t>
            </a:r>
          </a:p>
          <a:p>
            <a:pPr marL="457200" lvl="1" indent="-457200">
              <a:buFont typeface="Wingdings" panose="05000000000000000000" pitchFamily="2" charset="2"/>
              <a:buChar char="v"/>
            </a:pPr>
            <a:r>
              <a:rPr lang="en-US" sz="2000" dirty="0"/>
              <a:t>DOA Exceptions</a:t>
            </a:r>
          </a:p>
          <a:p>
            <a:pPr marL="457200" lvl="1" indent="-457200">
              <a:buFont typeface="Wingdings" panose="05000000000000000000" pitchFamily="2" charset="2"/>
              <a:buChar char="v"/>
            </a:pPr>
            <a:r>
              <a:rPr lang="en-US" sz="2000" dirty="0"/>
              <a:t>Business Meal Forms</a:t>
            </a:r>
          </a:p>
          <a:p>
            <a:endParaRPr lang="en-US" sz="2000" b="0" dirty="0"/>
          </a:p>
        </p:txBody>
      </p:sp>
      <p:graphicFrame>
        <p:nvGraphicFramePr>
          <p:cNvPr id="3" name="Table 2">
            <a:extLst>
              <a:ext uri="{FF2B5EF4-FFF2-40B4-BE49-F238E27FC236}">
                <a16:creationId xmlns:a16="http://schemas.microsoft.com/office/drawing/2014/main" id="{C2BC5C14-C7D1-8C86-908E-062C67E24EC2}"/>
              </a:ext>
            </a:extLst>
          </p:cNvPr>
          <p:cNvGraphicFramePr>
            <a:graphicFrameLocks noGrp="1"/>
          </p:cNvGraphicFramePr>
          <p:nvPr/>
        </p:nvGraphicFramePr>
        <p:xfrm>
          <a:off x="457200" y="1295400"/>
          <a:ext cx="8229600" cy="822960"/>
        </p:xfrm>
        <a:graphic>
          <a:graphicData uri="http://schemas.openxmlformats.org/drawingml/2006/table">
            <a:tbl>
              <a:tblPr>
                <a:tableStyleId>{3B4B98B0-60AC-42C2-AFA5-B58CD77FA1E5}</a:tableStyleId>
              </a:tblPr>
              <a:tblGrid>
                <a:gridCol w="716280">
                  <a:extLst>
                    <a:ext uri="{9D8B030D-6E8A-4147-A177-3AD203B41FA5}">
                      <a16:colId xmlns:a16="http://schemas.microsoft.com/office/drawing/2014/main" val="392136469"/>
                    </a:ext>
                  </a:extLst>
                </a:gridCol>
                <a:gridCol w="1701165">
                  <a:extLst>
                    <a:ext uri="{9D8B030D-6E8A-4147-A177-3AD203B41FA5}">
                      <a16:colId xmlns:a16="http://schemas.microsoft.com/office/drawing/2014/main" val="4133763588"/>
                    </a:ext>
                  </a:extLst>
                </a:gridCol>
                <a:gridCol w="5812155">
                  <a:extLst>
                    <a:ext uri="{9D8B030D-6E8A-4147-A177-3AD203B41FA5}">
                      <a16:colId xmlns:a16="http://schemas.microsoft.com/office/drawing/2014/main" val="1193532469"/>
                    </a:ext>
                  </a:extLst>
                </a:gridCol>
              </a:tblGrid>
              <a:tr h="370840">
                <a:tc>
                  <a:txBody>
                    <a:bodyPr/>
                    <a:lstStyle/>
                    <a:p>
                      <a:pPr algn="ctr"/>
                      <a:r>
                        <a:rPr lang="en-US" sz="1600" b="1" dirty="0">
                          <a:solidFill>
                            <a:schemeClr val="bg1">
                              <a:lumMod val="75000"/>
                            </a:schemeClr>
                          </a:solidFill>
                        </a:rPr>
                        <a:t>6</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65000"/>
                        <a:lumOff val="35000"/>
                      </a:schemeClr>
                    </a:solidFill>
                  </a:tcPr>
                </a:tc>
                <a:tc>
                  <a:txBody>
                    <a:bodyPr/>
                    <a:lstStyle/>
                    <a:p>
                      <a:pPr algn="ctr"/>
                      <a:r>
                        <a:rPr lang="en-US" sz="1600" b="1" dirty="0"/>
                        <a:t>Forms, Forms, Forms</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tc>
                  <a:txBody>
                    <a:bodyPr/>
                    <a:lstStyle/>
                    <a:p>
                      <a:r>
                        <a:rPr lang="en-US" sz="1600" dirty="0"/>
                        <a:t>Ensure all necessary documents have been obtained and you know what is to be done with them (Business Meal Forms, Written Determinations, Waivers, </a:t>
                      </a:r>
                      <a:r>
                        <a:rPr lang="en-US" sz="1600" dirty="0" err="1"/>
                        <a:t>etc</a:t>
                      </a:r>
                      <a:r>
                        <a:rPr lang="en-US" sz="1600" dirty="0"/>
                        <a:t>)</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69155605"/>
                  </a:ext>
                </a:extLst>
              </a:tr>
            </a:tbl>
          </a:graphicData>
        </a:graphic>
      </p:graphicFrame>
    </p:spTree>
    <p:extLst>
      <p:ext uri="{BB962C8B-B14F-4D97-AF65-F5344CB8AC3E}">
        <p14:creationId xmlns:p14="http://schemas.microsoft.com/office/powerpoint/2010/main" val="79396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499B6E-9999-E42D-90F7-E23F9DC36618}"/>
              </a:ext>
            </a:extLst>
          </p:cNvPr>
          <p:cNvSpPr/>
          <p:nvPr/>
        </p:nvSpPr>
        <p:spPr>
          <a:xfrm>
            <a:off x="0" y="2118360"/>
            <a:ext cx="9144000" cy="3901440"/>
          </a:xfrm>
          <a:prstGeom prst="rect">
            <a:avLst/>
          </a:prstGeom>
          <a:solidFill>
            <a:srgbClr val="1D536F"/>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2" name="TextBox 1">
            <a:extLst>
              <a:ext uri="{FF2B5EF4-FFF2-40B4-BE49-F238E27FC236}">
                <a16:creationId xmlns:a16="http://schemas.microsoft.com/office/drawing/2014/main" id="{0E61176A-5463-D635-B640-0403C251509D}"/>
              </a:ext>
            </a:extLst>
          </p:cNvPr>
          <p:cNvSpPr txBox="1"/>
          <p:nvPr/>
        </p:nvSpPr>
        <p:spPr>
          <a:xfrm>
            <a:off x="0" y="0"/>
            <a:ext cx="9144000" cy="1200329"/>
          </a:xfrm>
          <a:prstGeom prst="rect">
            <a:avLst/>
          </a:prstGeom>
          <a:noFill/>
        </p:spPr>
        <p:txBody>
          <a:bodyPr wrap="square">
            <a:spAutoFit/>
          </a:bodyPr>
          <a:lstStyle/>
          <a:p>
            <a:pPr algn="ctr">
              <a:buClr>
                <a:srgbClr val="FFFF00"/>
              </a:buClr>
            </a:pPr>
            <a:r>
              <a:rPr lang="en-US" sz="3600" b="1" dirty="0">
                <a:solidFill>
                  <a:srgbClr val="FFFF00"/>
                </a:solidFill>
              </a:rPr>
              <a:t>Step 6. </a:t>
            </a:r>
            <a:br>
              <a:rPr lang="en-US" sz="3600" b="1" dirty="0">
                <a:solidFill>
                  <a:srgbClr val="FFFF00"/>
                </a:solidFill>
              </a:rPr>
            </a:br>
            <a:r>
              <a:rPr lang="en-US" sz="3600" b="1" dirty="0">
                <a:solidFill>
                  <a:srgbClr val="FFFF00"/>
                </a:solidFill>
              </a:rPr>
              <a:t>Forms, Forms, Forms </a:t>
            </a:r>
            <a:r>
              <a:rPr lang="en-US" sz="2800" dirty="0">
                <a:solidFill>
                  <a:srgbClr val="FFFF00"/>
                </a:solidFill>
              </a:rPr>
              <a:t>(cont’d)</a:t>
            </a:r>
            <a:endParaRPr lang="en-US" sz="2800" b="1" i="1" dirty="0">
              <a:solidFill>
                <a:srgbClr val="FFC000"/>
              </a:solidFill>
            </a:endParaRPr>
          </a:p>
        </p:txBody>
      </p:sp>
      <p:graphicFrame>
        <p:nvGraphicFramePr>
          <p:cNvPr id="3" name="Table 2">
            <a:extLst>
              <a:ext uri="{FF2B5EF4-FFF2-40B4-BE49-F238E27FC236}">
                <a16:creationId xmlns:a16="http://schemas.microsoft.com/office/drawing/2014/main" id="{C2BC5C14-C7D1-8C86-908E-062C67E24EC2}"/>
              </a:ext>
            </a:extLst>
          </p:cNvPr>
          <p:cNvGraphicFramePr>
            <a:graphicFrameLocks noGrp="1"/>
          </p:cNvGraphicFramePr>
          <p:nvPr>
            <p:extLst>
              <p:ext uri="{D42A27DB-BD31-4B8C-83A1-F6EECF244321}">
                <p14:modId xmlns:p14="http://schemas.microsoft.com/office/powerpoint/2010/main" val="3364386695"/>
              </p:ext>
            </p:extLst>
          </p:nvPr>
        </p:nvGraphicFramePr>
        <p:xfrm>
          <a:off x="457200" y="1295400"/>
          <a:ext cx="8229600" cy="822960"/>
        </p:xfrm>
        <a:graphic>
          <a:graphicData uri="http://schemas.openxmlformats.org/drawingml/2006/table">
            <a:tbl>
              <a:tblPr>
                <a:tableStyleId>{3B4B98B0-60AC-42C2-AFA5-B58CD77FA1E5}</a:tableStyleId>
              </a:tblPr>
              <a:tblGrid>
                <a:gridCol w="716280">
                  <a:extLst>
                    <a:ext uri="{9D8B030D-6E8A-4147-A177-3AD203B41FA5}">
                      <a16:colId xmlns:a16="http://schemas.microsoft.com/office/drawing/2014/main" val="392136469"/>
                    </a:ext>
                  </a:extLst>
                </a:gridCol>
                <a:gridCol w="1701165">
                  <a:extLst>
                    <a:ext uri="{9D8B030D-6E8A-4147-A177-3AD203B41FA5}">
                      <a16:colId xmlns:a16="http://schemas.microsoft.com/office/drawing/2014/main" val="4133763588"/>
                    </a:ext>
                  </a:extLst>
                </a:gridCol>
                <a:gridCol w="5812155">
                  <a:extLst>
                    <a:ext uri="{9D8B030D-6E8A-4147-A177-3AD203B41FA5}">
                      <a16:colId xmlns:a16="http://schemas.microsoft.com/office/drawing/2014/main" val="1193532469"/>
                    </a:ext>
                  </a:extLst>
                </a:gridCol>
              </a:tblGrid>
              <a:tr h="370840">
                <a:tc>
                  <a:txBody>
                    <a:bodyPr/>
                    <a:lstStyle/>
                    <a:p>
                      <a:pPr algn="ctr"/>
                      <a:r>
                        <a:rPr lang="en-US" sz="1600" b="1" dirty="0">
                          <a:solidFill>
                            <a:schemeClr val="bg1">
                              <a:lumMod val="75000"/>
                            </a:schemeClr>
                          </a:solidFill>
                        </a:rPr>
                        <a:t>6</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65000"/>
                        <a:lumOff val="35000"/>
                      </a:schemeClr>
                    </a:solidFill>
                  </a:tcPr>
                </a:tc>
                <a:tc>
                  <a:txBody>
                    <a:bodyPr/>
                    <a:lstStyle/>
                    <a:p>
                      <a:pPr algn="ctr"/>
                      <a:r>
                        <a:rPr lang="en-US" sz="1600" b="1" dirty="0"/>
                        <a:t>Forms, Forms, Forms</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tc>
                  <a:txBody>
                    <a:bodyPr/>
                    <a:lstStyle/>
                    <a:p>
                      <a:r>
                        <a:rPr lang="en-US" sz="1600" dirty="0"/>
                        <a:t>Ensure all necessary documents have been obtained and you know what is to be done with them (Business Meal Forms, Written Determinations, Waivers, </a:t>
                      </a:r>
                      <a:r>
                        <a:rPr lang="en-US" sz="1600" dirty="0" err="1"/>
                        <a:t>etc</a:t>
                      </a:r>
                      <a:r>
                        <a:rPr lang="en-US" sz="1600" dirty="0"/>
                        <a:t>)</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69155605"/>
                  </a:ext>
                </a:extLst>
              </a:tr>
            </a:tbl>
          </a:graphicData>
        </a:graphic>
      </p:graphicFrame>
      <p:graphicFrame>
        <p:nvGraphicFramePr>
          <p:cNvPr id="8" name="Table 4">
            <a:extLst>
              <a:ext uri="{FF2B5EF4-FFF2-40B4-BE49-F238E27FC236}">
                <a16:creationId xmlns:a16="http://schemas.microsoft.com/office/drawing/2014/main" id="{5AEFCEB3-AFE4-37FC-5ACF-6CA14E76C1BB}"/>
              </a:ext>
            </a:extLst>
          </p:cNvPr>
          <p:cNvGraphicFramePr>
            <a:graphicFrameLocks noGrp="1"/>
          </p:cNvGraphicFramePr>
          <p:nvPr>
            <p:extLst>
              <p:ext uri="{D42A27DB-BD31-4B8C-83A1-F6EECF244321}">
                <p14:modId xmlns:p14="http://schemas.microsoft.com/office/powerpoint/2010/main" val="3081378620"/>
              </p:ext>
            </p:extLst>
          </p:nvPr>
        </p:nvGraphicFramePr>
        <p:xfrm>
          <a:off x="457200" y="3171772"/>
          <a:ext cx="8229600" cy="243654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4285825248"/>
                    </a:ext>
                  </a:extLst>
                </a:gridCol>
                <a:gridCol w="4114800">
                  <a:extLst>
                    <a:ext uri="{9D8B030D-6E8A-4147-A177-3AD203B41FA5}">
                      <a16:colId xmlns:a16="http://schemas.microsoft.com/office/drawing/2014/main" val="3759633243"/>
                    </a:ext>
                  </a:extLst>
                </a:gridCol>
              </a:tblGrid>
              <a:tr h="607748">
                <a:tc>
                  <a:txBody>
                    <a:bodyPr/>
                    <a:lstStyle/>
                    <a:p>
                      <a:r>
                        <a:rPr lang="en-US" sz="1800" dirty="0"/>
                        <a:t>Reconciliation Process </a:t>
                      </a:r>
                    </a:p>
                  </a:txBody>
                  <a:tcPr>
                    <a:solidFill>
                      <a:srgbClr val="003E74"/>
                    </a:solidFill>
                  </a:tcPr>
                </a:tc>
                <a:tc>
                  <a:txBody>
                    <a:bodyPr/>
                    <a:lstStyle/>
                    <a:p>
                      <a:r>
                        <a:rPr lang="en-US" sz="1800" dirty="0"/>
                        <a:t>How to attach the document</a:t>
                      </a:r>
                    </a:p>
                  </a:txBody>
                  <a:tcPr>
                    <a:solidFill>
                      <a:srgbClr val="003E74"/>
                    </a:solidFill>
                  </a:tcPr>
                </a:tc>
                <a:extLst>
                  <a:ext uri="{0D108BD9-81ED-4DB2-BD59-A6C34878D82A}">
                    <a16:rowId xmlns:a16="http://schemas.microsoft.com/office/drawing/2014/main" val="3236177835"/>
                  </a:ext>
                </a:extLst>
              </a:tr>
              <a:tr h="607748">
                <a:tc>
                  <a:txBody>
                    <a:bodyPr/>
                    <a:lstStyle/>
                    <a:p>
                      <a:r>
                        <a:rPr lang="en-US" sz="1800" dirty="0"/>
                        <a:t>Colleges using Online Reconciliation through BOA Works</a:t>
                      </a:r>
                    </a:p>
                  </a:txBody>
                  <a:tcPr/>
                </a:tc>
                <a:tc>
                  <a:txBody>
                    <a:bodyPr/>
                    <a:lstStyle/>
                    <a:p>
                      <a:r>
                        <a:rPr lang="en-US" sz="1800" dirty="0"/>
                        <a:t>Upload the document(s) in BOA Works to the specific associated transaction</a:t>
                      </a:r>
                    </a:p>
                  </a:txBody>
                  <a:tcPr/>
                </a:tc>
                <a:extLst>
                  <a:ext uri="{0D108BD9-81ED-4DB2-BD59-A6C34878D82A}">
                    <a16:rowId xmlns:a16="http://schemas.microsoft.com/office/drawing/2014/main" val="606237505"/>
                  </a:ext>
                </a:extLst>
              </a:tr>
              <a:tr h="607748">
                <a:tc>
                  <a:txBody>
                    <a:bodyPr/>
                    <a:lstStyle/>
                    <a:p>
                      <a:r>
                        <a:rPr lang="en-US" sz="1800" dirty="0"/>
                        <a:t>Colleges using the Legacy Excel Reconciliation Logs </a:t>
                      </a:r>
                      <a:r>
                        <a:rPr lang="en-US" sz="1800" i="1" dirty="0"/>
                        <a:t>(Entitled by DOA in the CAPP Manual as “Cardholders Reconciliation Log”)</a:t>
                      </a:r>
                    </a:p>
                  </a:txBody>
                  <a:tcPr/>
                </a:tc>
                <a:tc>
                  <a:txBody>
                    <a:bodyPr/>
                    <a:lstStyle/>
                    <a:p>
                      <a:r>
                        <a:rPr lang="en-US" sz="1800" dirty="0"/>
                        <a:t>Include all documents associated with the transactions in the period to the file upload for the period </a:t>
                      </a:r>
                    </a:p>
                  </a:txBody>
                  <a:tcPr/>
                </a:tc>
                <a:extLst>
                  <a:ext uri="{0D108BD9-81ED-4DB2-BD59-A6C34878D82A}">
                    <a16:rowId xmlns:a16="http://schemas.microsoft.com/office/drawing/2014/main" val="318092439"/>
                  </a:ext>
                </a:extLst>
              </a:tr>
            </a:tbl>
          </a:graphicData>
        </a:graphic>
      </p:graphicFrame>
      <p:sp>
        <p:nvSpPr>
          <p:cNvPr id="11" name="TextBox 10">
            <a:extLst>
              <a:ext uri="{FF2B5EF4-FFF2-40B4-BE49-F238E27FC236}">
                <a16:creationId xmlns:a16="http://schemas.microsoft.com/office/drawing/2014/main" id="{2D2AAF00-345D-8092-0109-27DB239D55F8}"/>
              </a:ext>
            </a:extLst>
          </p:cNvPr>
          <p:cNvSpPr txBox="1"/>
          <p:nvPr/>
        </p:nvSpPr>
        <p:spPr>
          <a:xfrm>
            <a:off x="457200" y="2157302"/>
            <a:ext cx="8229600" cy="966898"/>
          </a:xfrm>
          <a:prstGeom prst="rect">
            <a:avLst/>
          </a:prstGeom>
          <a:solidFill>
            <a:schemeClr val="bg2">
              <a:lumMod val="60000"/>
              <a:lumOff val="40000"/>
            </a:schemeClr>
          </a:solidFill>
          <a:effectLst>
            <a:outerShdw blurRad="50800" dist="88900" dir="2700000" algn="tl" rotWithShape="0">
              <a:prstClr val="black">
                <a:alpha val="70000"/>
              </a:prstClr>
            </a:outerShdw>
          </a:effectLst>
        </p:spPr>
        <p:txBody>
          <a:bodyPr wrap="square" anchor="ctr" anchorCtr="0">
            <a:noAutofit/>
          </a:bodyPr>
          <a:lstStyle>
            <a:defPPr>
              <a:defRPr lang="en-US"/>
            </a:defPPr>
            <a:lvl1pPr algn="ctr">
              <a:defRPr sz="1800" b="1" i="1"/>
            </a:lvl1pPr>
          </a:lstStyle>
          <a:p>
            <a:r>
              <a:rPr lang="en-US" sz="2000" dirty="0"/>
              <a:t>Complete the appropriate documents and then attach them to your reconciliation log as follows:</a:t>
            </a:r>
          </a:p>
        </p:txBody>
      </p:sp>
    </p:spTree>
    <p:extLst>
      <p:ext uri="{BB962C8B-B14F-4D97-AF65-F5344CB8AC3E}">
        <p14:creationId xmlns:p14="http://schemas.microsoft.com/office/powerpoint/2010/main" val="302148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852EDF-37C0-5E81-0CA2-5EE1280C34A7}"/>
              </a:ext>
            </a:extLst>
          </p:cNvPr>
          <p:cNvSpPr/>
          <p:nvPr/>
        </p:nvSpPr>
        <p:spPr>
          <a:xfrm>
            <a:off x="472155" y="1219200"/>
            <a:ext cx="8199690" cy="4648199"/>
          </a:xfrm>
          <a:prstGeom prst="rec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solidFill>
                <a:schemeClr val="bg1"/>
              </a:solidFill>
            </a:endParaRPr>
          </a:p>
        </p:txBody>
      </p:sp>
      <p:sp>
        <p:nvSpPr>
          <p:cNvPr id="5" name="TextBox 4">
            <a:extLst>
              <a:ext uri="{FF2B5EF4-FFF2-40B4-BE49-F238E27FC236}">
                <a16:creationId xmlns:a16="http://schemas.microsoft.com/office/drawing/2014/main" id="{422B43E5-9BAD-ABB6-4F4B-52A9B247E530}"/>
              </a:ext>
            </a:extLst>
          </p:cNvPr>
          <p:cNvSpPr txBox="1"/>
          <p:nvPr/>
        </p:nvSpPr>
        <p:spPr>
          <a:xfrm>
            <a:off x="800100" y="1342963"/>
            <a:ext cx="7543800" cy="1652119"/>
          </a:xfrm>
          <a:prstGeom prst="rect">
            <a:avLst/>
          </a:prstGeom>
          <a:noFill/>
        </p:spPr>
        <p:txBody>
          <a:bodyPr wrap="square">
            <a:spAutoFit/>
          </a:bodyPr>
          <a:lstStyle/>
          <a:p>
            <a:pPr algn="ctr">
              <a:buClr>
                <a:srgbClr val="FFFF00"/>
              </a:buClr>
            </a:pPr>
            <a:r>
              <a:rPr lang="en-US" sz="2800" b="1" dirty="0">
                <a:solidFill>
                  <a:schemeClr val="tx2"/>
                </a:solidFill>
              </a:rPr>
              <a:t>The Process for handling</a:t>
            </a:r>
          </a:p>
          <a:p>
            <a:pPr algn="ctr">
              <a:buClr>
                <a:srgbClr val="FFFF00"/>
              </a:buClr>
            </a:pPr>
            <a:r>
              <a:rPr lang="en-US" sz="2800" b="1" dirty="0">
                <a:solidFill>
                  <a:schemeClr val="tx2"/>
                </a:solidFill>
              </a:rPr>
              <a:t>Over-the-Counter (OTC)</a:t>
            </a:r>
          </a:p>
          <a:p>
            <a:pPr algn="ctr">
              <a:buClr>
                <a:srgbClr val="FFFF00"/>
              </a:buClr>
            </a:pPr>
            <a:r>
              <a:rPr lang="en-US" sz="2800" b="1" dirty="0" err="1">
                <a:solidFill>
                  <a:schemeClr val="tx2"/>
                </a:solidFill>
              </a:rPr>
              <a:t>pCard</a:t>
            </a:r>
            <a:r>
              <a:rPr lang="en-US" sz="2800" b="1" dirty="0">
                <a:solidFill>
                  <a:schemeClr val="tx2"/>
                </a:solidFill>
              </a:rPr>
              <a:t> Purchases is Changing</a:t>
            </a:r>
          </a:p>
        </p:txBody>
      </p:sp>
      <p:sp>
        <p:nvSpPr>
          <p:cNvPr id="14" name="TextBox 13">
            <a:extLst>
              <a:ext uri="{FF2B5EF4-FFF2-40B4-BE49-F238E27FC236}">
                <a16:creationId xmlns:a16="http://schemas.microsoft.com/office/drawing/2014/main" id="{03C83F51-6983-A56C-1D34-5406B0C23905}"/>
              </a:ext>
            </a:extLst>
          </p:cNvPr>
          <p:cNvSpPr txBox="1"/>
          <p:nvPr/>
        </p:nvSpPr>
        <p:spPr>
          <a:xfrm>
            <a:off x="0" y="304800"/>
            <a:ext cx="9144000" cy="646331"/>
          </a:xfrm>
          <a:prstGeom prst="rect">
            <a:avLst/>
          </a:prstGeom>
          <a:noFill/>
        </p:spPr>
        <p:txBody>
          <a:bodyPr wrap="square">
            <a:spAutoFit/>
          </a:bodyPr>
          <a:lstStyle/>
          <a:p>
            <a:pPr algn="ctr">
              <a:buClr>
                <a:srgbClr val="FFFF00"/>
              </a:buClr>
            </a:pPr>
            <a:r>
              <a:rPr lang="en-US" sz="3600" b="1" dirty="0">
                <a:solidFill>
                  <a:srgbClr val="FFFF00"/>
                </a:solidFill>
              </a:rPr>
              <a:t>What’s new?</a:t>
            </a:r>
          </a:p>
        </p:txBody>
      </p:sp>
      <p:sp>
        <p:nvSpPr>
          <p:cNvPr id="13" name="TextBox 12">
            <a:extLst>
              <a:ext uri="{FF2B5EF4-FFF2-40B4-BE49-F238E27FC236}">
                <a16:creationId xmlns:a16="http://schemas.microsoft.com/office/drawing/2014/main" id="{B54725A3-706D-B997-DEFB-E63538B802E6}"/>
              </a:ext>
            </a:extLst>
          </p:cNvPr>
          <p:cNvSpPr txBox="1"/>
          <p:nvPr/>
        </p:nvSpPr>
        <p:spPr>
          <a:xfrm>
            <a:off x="1295400" y="3365409"/>
            <a:ext cx="6553200" cy="2295372"/>
          </a:xfrm>
          <a:prstGeom prst="rect">
            <a:avLst/>
          </a:prstGeom>
          <a:noFill/>
        </p:spPr>
        <p:txBody>
          <a:bodyPr wrap="square">
            <a:spAutoFit/>
          </a:bodyPr>
          <a:lstStyle/>
          <a:p>
            <a:pPr algn="ctr"/>
            <a:r>
              <a:rPr lang="en-US" sz="2400" b="1" dirty="0"/>
              <a:t>The purpose of this training material is to:</a:t>
            </a:r>
          </a:p>
          <a:p>
            <a:pPr marL="285750" indent="-285750">
              <a:buFont typeface="Wingdings" panose="05000000000000000000" pitchFamily="2" charset="2"/>
              <a:buChar char="Ø"/>
            </a:pPr>
            <a:r>
              <a:rPr lang="en-US" sz="1800" dirty="0"/>
              <a:t>Support our effort </a:t>
            </a:r>
            <a:r>
              <a:rPr lang="en-US" sz="1800" b="1" dirty="0">
                <a:solidFill>
                  <a:schemeClr val="tx2"/>
                </a:solidFill>
              </a:rPr>
              <a:t>eliminate the need to complete confirming orders in </a:t>
            </a:r>
            <a:r>
              <a:rPr lang="en-US" sz="1800" b="1" dirty="0" err="1">
                <a:solidFill>
                  <a:schemeClr val="tx2"/>
                </a:solidFill>
              </a:rPr>
              <a:t>eVA</a:t>
            </a:r>
            <a:r>
              <a:rPr lang="en-US" sz="1800" b="1" dirty="0">
                <a:solidFill>
                  <a:schemeClr val="tx2"/>
                </a:solidFill>
              </a:rPr>
              <a:t> </a:t>
            </a:r>
            <a:r>
              <a:rPr lang="en-US" sz="1800" dirty="0"/>
              <a:t>after making </a:t>
            </a:r>
            <a:r>
              <a:rPr lang="en-US" sz="1800" dirty="0" err="1"/>
              <a:t>pcard</a:t>
            </a:r>
            <a:r>
              <a:rPr lang="en-US" sz="1800" dirty="0"/>
              <a:t> over-the-counter (OTC) purchases.  </a:t>
            </a:r>
          </a:p>
          <a:p>
            <a:pPr marL="285750" indent="-285750">
              <a:buFont typeface="Wingdings" panose="05000000000000000000" pitchFamily="2" charset="2"/>
              <a:buChar char="Ø"/>
            </a:pPr>
            <a:r>
              <a:rPr lang="en-US" sz="1800" dirty="0"/>
              <a:t>Highlight the </a:t>
            </a:r>
            <a:r>
              <a:rPr lang="en-US" sz="1800" b="1" dirty="0">
                <a:solidFill>
                  <a:schemeClr val="tx2"/>
                </a:solidFill>
              </a:rPr>
              <a:t>procurement laws, policies and rules </a:t>
            </a:r>
            <a:r>
              <a:rPr lang="en-US" sz="1800" dirty="0"/>
              <a:t>that govern the over-the-counter (OTC) purchases that you will make with your </a:t>
            </a:r>
            <a:r>
              <a:rPr lang="en-US" sz="1800" dirty="0" err="1"/>
              <a:t>pcard</a:t>
            </a:r>
            <a:r>
              <a:rPr lang="en-US" sz="1800" dirty="0"/>
              <a:t>. </a:t>
            </a:r>
          </a:p>
        </p:txBody>
      </p:sp>
      <p:cxnSp>
        <p:nvCxnSpPr>
          <p:cNvPr id="2" name="Straight Connector 1">
            <a:extLst>
              <a:ext uri="{FF2B5EF4-FFF2-40B4-BE49-F238E27FC236}">
                <a16:creationId xmlns:a16="http://schemas.microsoft.com/office/drawing/2014/main" id="{761302D5-538D-C575-015A-DE7A4C4C36CF}"/>
              </a:ext>
            </a:extLst>
          </p:cNvPr>
          <p:cNvCxnSpPr>
            <a:cxnSpLocks/>
          </p:cNvCxnSpPr>
          <p:nvPr/>
        </p:nvCxnSpPr>
        <p:spPr bwMode="gray">
          <a:xfrm>
            <a:off x="1676400" y="4724400"/>
            <a:ext cx="6019800" cy="0"/>
          </a:xfrm>
          <a:prstGeom prst="line">
            <a:avLst/>
          </a:prstGeom>
          <a:noFill/>
          <a:ln w="12700">
            <a:solidFill>
              <a:schemeClr val="accent1"/>
            </a:solidFill>
            <a:round/>
            <a:headEnd type="none" w="lg" len="lg"/>
            <a:tailEnd type="none" w="lg" len="lg"/>
          </a:ln>
          <a:effectLst/>
        </p:spPr>
      </p:cxnSp>
    </p:spTree>
    <p:extLst>
      <p:ext uri="{BB962C8B-B14F-4D97-AF65-F5344CB8AC3E}">
        <p14:creationId xmlns:p14="http://schemas.microsoft.com/office/powerpoint/2010/main" val="416139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499B6E-9999-E42D-90F7-E23F9DC36618}"/>
              </a:ext>
            </a:extLst>
          </p:cNvPr>
          <p:cNvSpPr/>
          <p:nvPr/>
        </p:nvSpPr>
        <p:spPr>
          <a:xfrm>
            <a:off x="0" y="2118360"/>
            <a:ext cx="9144000" cy="3901440"/>
          </a:xfrm>
          <a:prstGeom prst="rect">
            <a:avLst/>
          </a:prstGeom>
          <a:solidFill>
            <a:srgbClr val="1D536F"/>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2" name="TextBox 1">
            <a:extLst>
              <a:ext uri="{FF2B5EF4-FFF2-40B4-BE49-F238E27FC236}">
                <a16:creationId xmlns:a16="http://schemas.microsoft.com/office/drawing/2014/main" id="{0E61176A-5463-D635-B640-0403C251509D}"/>
              </a:ext>
            </a:extLst>
          </p:cNvPr>
          <p:cNvSpPr txBox="1"/>
          <p:nvPr/>
        </p:nvSpPr>
        <p:spPr>
          <a:xfrm>
            <a:off x="0" y="0"/>
            <a:ext cx="9144000" cy="1200329"/>
          </a:xfrm>
          <a:prstGeom prst="rect">
            <a:avLst/>
          </a:prstGeom>
          <a:noFill/>
        </p:spPr>
        <p:txBody>
          <a:bodyPr wrap="square">
            <a:spAutoFit/>
          </a:bodyPr>
          <a:lstStyle/>
          <a:p>
            <a:pPr algn="ctr">
              <a:buClr>
                <a:srgbClr val="FFFF00"/>
              </a:buClr>
            </a:pPr>
            <a:r>
              <a:rPr lang="en-US" sz="3600" b="1" dirty="0">
                <a:solidFill>
                  <a:srgbClr val="FFFF00"/>
                </a:solidFill>
              </a:rPr>
              <a:t>Step 6. </a:t>
            </a:r>
            <a:br>
              <a:rPr lang="en-US" sz="3600" b="1" dirty="0">
                <a:solidFill>
                  <a:srgbClr val="FFFF00"/>
                </a:solidFill>
              </a:rPr>
            </a:br>
            <a:r>
              <a:rPr lang="en-US" sz="3600" b="1" dirty="0">
                <a:solidFill>
                  <a:srgbClr val="FFFF00"/>
                </a:solidFill>
              </a:rPr>
              <a:t>Forms, Forms, Forms </a:t>
            </a:r>
            <a:r>
              <a:rPr lang="en-US" sz="2800" dirty="0">
                <a:solidFill>
                  <a:srgbClr val="FFFF00"/>
                </a:solidFill>
              </a:rPr>
              <a:t>(cont’d)</a:t>
            </a:r>
            <a:endParaRPr lang="en-US" sz="2800" b="1" i="1" dirty="0">
              <a:solidFill>
                <a:srgbClr val="FFC000"/>
              </a:solidFill>
            </a:endParaRPr>
          </a:p>
        </p:txBody>
      </p:sp>
      <p:graphicFrame>
        <p:nvGraphicFramePr>
          <p:cNvPr id="3" name="Table 2">
            <a:extLst>
              <a:ext uri="{FF2B5EF4-FFF2-40B4-BE49-F238E27FC236}">
                <a16:creationId xmlns:a16="http://schemas.microsoft.com/office/drawing/2014/main" id="{C2BC5C14-C7D1-8C86-908E-062C67E24EC2}"/>
              </a:ext>
            </a:extLst>
          </p:cNvPr>
          <p:cNvGraphicFramePr>
            <a:graphicFrameLocks noGrp="1"/>
          </p:cNvGraphicFramePr>
          <p:nvPr/>
        </p:nvGraphicFramePr>
        <p:xfrm>
          <a:off x="457200" y="1295400"/>
          <a:ext cx="8229600" cy="822960"/>
        </p:xfrm>
        <a:graphic>
          <a:graphicData uri="http://schemas.openxmlformats.org/drawingml/2006/table">
            <a:tbl>
              <a:tblPr>
                <a:tableStyleId>{3B4B98B0-60AC-42C2-AFA5-B58CD77FA1E5}</a:tableStyleId>
              </a:tblPr>
              <a:tblGrid>
                <a:gridCol w="716280">
                  <a:extLst>
                    <a:ext uri="{9D8B030D-6E8A-4147-A177-3AD203B41FA5}">
                      <a16:colId xmlns:a16="http://schemas.microsoft.com/office/drawing/2014/main" val="392136469"/>
                    </a:ext>
                  </a:extLst>
                </a:gridCol>
                <a:gridCol w="1701165">
                  <a:extLst>
                    <a:ext uri="{9D8B030D-6E8A-4147-A177-3AD203B41FA5}">
                      <a16:colId xmlns:a16="http://schemas.microsoft.com/office/drawing/2014/main" val="4133763588"/>
                    </a:ext>
                  </a:extLst>
                </a:gridCol>
                <a:gridCol w="5812155">
                  <a:extLst>
                    <a:ext uri="{9D8B030D-6E8A-4147-A177-3AD203B41FA5}">
                      <a16:colId xmlns:a16="http://schemas.microsoft.com/office/drawing/2014/main" val="1193532469"/>
                    </a:ext>
                  </a:extLst>
                </a:gridCol>
              </a:tblGrid>
              <a:tr h="370840">
                <a:tc>
                  <a:txBody>
                    <a:bodyPr/>
                    <a:lstStyle/>
                    <a:p>
                      <a:pPr algn="ctr"/>
                      <a:r>
                        <a:rPr lang="en-US" sz="1600" b="1" dirty="0">
                          <a:solidFill>
                            <a:schemeClr val="bg1">
                              <a:lumMod val="75000"/>
                            </a:schemeClr>
                          </a:solidFill>
                        </a:rPr>
                        <a:t>6</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65000"/>
                        <a:lumOff val="35000"/>
                      </a:schemeClr>
                    </a:solidFill>
                  </a:tcPr>
                </a:tc>
                <a:tc>
                  <a:txBody>
                    <a:bodyPr/>
                    <a:lstStyle/>
                    <a:p>
                      <a:pPr algn="ctr"/>
                      <a:r>
                        <a:rPr lang="en-US" sz="1600" b="1" dirty="0"/>
                        <a:t>Forms, Forms, Forms</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tc>
                  <a:txBody>
                    <a:bodyPr/>
                    <a:lstStyle/>
                    <a:p>
                      <a:r>
                        <a:rPr lang="en-US" sz="1600" dirty="0"/>
                        <a:t>Ensure all necessary documents have been obtained and you know what is to be done with them (Business Meal Forms, Written Determinations, Waivers, </a:t>
                      </a:r>
                      <a:r>
                        <a:rPr lang="en-US" sz="1600" dirty="0" err="1"/>
                        <a:t>etc</a:t>
                      </a:r>
                      <a:r>
                        <a:rPr lang="en-US" sz="1600" dirty="0"/>
                        <a:t>)</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69155605"/>
                  </a:ext>
                </a:extLst>
              </a:tr>
            </a:tbl>
          </a:graphicData>
        </a:graphic>
      </p:graphicFrame>
      <p:sp>
        <p:nvSpPr>
          <p:cNvPr id="14" name="TextBox 13">
            <a:extLst>
              <a:ext uri="{FF2B5EF4-FFF2-40B4-BE49-F238E27FC236}">
                <a16:creationId xmlns:a16="http://schemas.microsoft.com/office/drawing/2014/main" id="{89BDCD81-A0E1-413B-56E4-733B6D6EE06F}"/>
              </a:ext>
            </a:extLst>
          </p:cNvPr>
          <p:cNvSpPr txBox="1"/>
          <p:nvPr/>
        </p:nvSpPr>
        <p:spPr>
          <a:xfrm>
            <a:off x="457200" y="2133600"/>
            <a:ext cx="8229600" cy="3538672"/>
          </a:xfrm>
          <a:prstGeom prst="rect">
            <a:avLst/>
          </a:prstGeom>
          <a:solidFill>
            <a:schemeClr val="bg2">
              <a:lumMod val="60000"/>
              <a:lumOff val="40000"/>
            </a:schemeClr>
          </a:solidFill>
          <a:effectLst>
            <a:outerShdw blurRad="50800" dist="88900" dir="2700000" algn="tl" rotWithShape="0">
              <a:prstClr val="black">
                <a:alpha val="70000"/>
              </a:prstClr>
            </a:outerShdw>
          </a:effectLst>
        </p:spPr>
        <p:txBody>
          <a:bodyPr wrap="square" anchor="ctr" anchorCtr="0">
            <a:noAutofit/>
          </a:bodyPr>
          <a:lstStyle>
            <a:defPPr>
              <a:defRPr lang="en-US"/>
            </a:defPPr>
            <a:lvl1pPr algn="ctr">
              <a:defRPr sz="1800" b="1" i="1"/>
            </a:lvl1pPr>
          </a:lstStyle>
          <a:p>
            <a:r>
              <a:rPr lang="en-US" sz="2400" u="sng" dirty="0"/>
              <a:t>Contract Numbers</a:t>
            </a:r>
          </a:p>
          <a:p>
            <a:pPr algn="l"/>
            <a:endParaRPr lang="en-US" dirty="0"/>
          </a:p>
          <a:p>
            <a:pPr algn="l"/>
            <a:r>
              <a:rPr lang="en-US" sz="2000" dirty="0"/>
              <a:t>Please note: </a:t>
            </a:r>
          </a:p>
          <a:p>
            <a:pPr algn="l"/>
            <a:r>
              <a:rPr lang="en-US" sz="2000" b="0" i="0" dirty="0"/>
              <a:t>If your purchase was completed at the storefront and the item(s) or services were bought under contract, then you will need to </a:t>
            </a:r>
            <a:r>
              <a:rPr lang="en-US" sz="2000" i="0" dirty="0"/>
              <a:t>notate the contract number</a:t>
            </a:r>
            <a:r>
              <a:rPr lang="en-US" sz="2000" b="0" i="0" dirty="0"/>
              <a:t> on your reconciliation log.</a:t>
            </a:r>
          </a:p>
          <a:p>
            <a:pPr algn="l"/>
            <a:endParaRPr lang="en-US" b="0" i="0" dirty="0"/>
          </a:p>
          <a:p>
            <a:pPr marL="465750" lvl="1" indent="-285750">
              <a:buFont typeface="Wingdings" panose="05000000000000000000" pitchFamily="2" charset="2"/>
              <a:buChar char="v"/>
            </a:pPr>
            <a:r>
              <a:rPr lang="en-US" sz="1800" b="0" i="1" dirty="0"/>
              <a:t>SSC Buyers will no longer be able to add the contract numbers.</a:t>
            </a:r>
          </a:p>
          <a:p>
            <a:pPr marL="465750" lvl="1" indent="-285750">
              <a:buFont typeface="Wingdings" panose="05000000000000000000" pitchFamily="2" charset="2"/>
              <a:buChar char="v"/>
            </a:pPr>
            <a:r>
              <a:rPr lang="en-US" sz="1800" b="0" i="1" dirty="0"/>
              <a:t>The VCCS is required to track all contract spend (DGS, APA)</a:t>
            </a:r>
          </a:p>
          <a:p>
            <a:pPr lvl="1" indent="0">
              <a:buNone/>
            </a:pPr>
            <a:endParaRPr lang="en-US" sz="1800" b="0" i="1" dirty="0"/>
          </a:p>
        </p:txBody>
      </p:sp>
    </p:spTree>
    <p:extLst>
      <p:ext uri="{BB962C8B-B14F-4D97-AF65-F5344CB8AC3E}">
        <p14:creationId xmlns:p14="http://schemas.microsoft.com/office/powerpoint/2010/main" val="242285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499B6E-9999-E42D-90F7-E23F9DC36618}"/>
              </a:ext>
            </a:extLst>
          </p:cNvPr>
          <p:cNvSpPr/>
          <p:nvPr/>
        </p:nvSpPr>
        <p:spPr>
          <a:xfrm>
            <a:off x="0" y="2118360"/>
            <a:ext cx="9144000" cy="4511040"/>
          </a:xfrm>
          <a:prstGeom prst="rect">
            <a:avLst/>
          </a:prstGeom>
          <a:solidFill>
            <a:srgbClr val="1D536F"/>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2" name="TextBox 1">
            <a:extLst>
              <a:ext uri="{FF2B5EF4-FFF2-40B4-BE49-F238E27FC236}">
                <a16:creationId xmlns:a16="http://schemas.microsoft.com/office/drawing/2014/main" id="{0E61176A-5463-D635-B640-0403C251509D}"/>
              </a:ext>
            </a:extLst>
          </p:cNvPr>
          <p:cNvSpPr txBox="1"/>
          <p:nvPr/>
        </p:nvSpPr>
        <p:spPr>
          <a:xfrm>
            <a:off x="0" y="0"/>
            <a:ext cx="9144000" cy="1200329"/>
          </a:xfrm>
          <a:prstGeom prst="rect">
            <a:avLst/>
          </a:prstGeom>
          <a:noFill/>
        </p:spPr>
        <p:txBody>
          <a:bodyPr wrap="square">
            <a:spAutoFit/>
          </a:bodyPr>
          <a:lstStyle/>
          <a:p>
            <a:pPr algn="ctr">
              <a:buClr>
                <a:srgbClr val="FFFF00"/>
              </a:buClr>
            </a:pPr>
            <a:r>
              <a:rPr lang="en-US" sz="3600" b="1" dirty="0">
                <a:solidFill>
                  <a:srgbClr val="FFFF00"/>
                </a:solidFill>
              </a:rPr>
              <a:t>Step 6. </a:t>
            </a:r>
            <a:br>
              <a:rPr lang="en-US" sz="3600" b="1" dirty="0">
                <a:solidFill>
                  <a:srgbClr val="FFFF00"/>
                </a:solidFill>
              </a:rPr>
            </a:br>
            <a:r>
              <a:rPr lang="en-US" sz="3600" b="1" dirty="0">
                <a:solidFill>
                  <a:srgbClr val="FFFF00"/>
                </a:solidFill>
              </a:rPr>
              <a:t>Forms, Forms, Forms </a:t>
            </a:r>
            <a:r>
              <a:rPr lang="en-US" sz="2800" dirty="0">
                <a:solidFill>
                  <a:srgbClr val="FFFF00"/>
                </a:solidFill>
              </a:rPr>
              <a:t>(cont’d)</a:t>
            </a:r>
            <a:endParaRPr lang="en-US" sz="2800" b="1" i="1" dirty="0">
              <a:solidFill>
                <a:srgbClr val="FFC000"/>
              </a:solidFill>
            </a:endParaRPr>
          </a:p>
        </p:txBody>
      </p:sp>
      <p:graphicFrame>
        <p:nvGraphicFramePr>
          <p:cNvPr id="3" name="Table 2">
            <a:extLst>
              <a:ext uri="{FF2B5EF4-FFF2-40B4-BE49-F238E27FC236}">
                <a16:creationId xmlns:a16="http://schemas.microsoft.com/office/drawing/2014/main" id="{C2BC5C14-C7D1-8C86-908E-062C67E24EC2}"/>
              </a:ext>
            </a:extLst>
          </p:cNvPr>
          <p:cNvGraphicFramePr>
            <a:graphicFrameLocks noGrp="1"/>
          </p:cNvGraphicFramePr>
          <p:nvPr/>
        </p:nvGraphicFramePr>
        <p:xfrm>
          <a:off x="457200" y="1295400"/>
          <a:ext cx="8229600" cy="822960"/>
        </p:xfrm>
        <a:graphic>
          <a:graphicData uri="http://schemas.openxmlformats.org/drawingml/2006/table">
            <a:tbl>
              <a:tblPr>
                <a:tableStyleId>{3B4B98B0-60AC-42C2-AFA5-B58CD77FA1E5}</a:tableStyleId>
              </a:tblPr>
              <a:tblGrid>
                <a:gridCol w="716280">
                  <a:extLst>
                    <a:ext uri="{9D8B030D-6E8A-4147-A177-3AD203B41FA5}">
                      <a16:colId xmlns:a16="http://schemas.microsoft.com/office/drawing/2014/main" val="392136469"/>
                    </a:ext>
                  </a:extLst>
                </a:gridCol>
                <a:gridCol w="1701165">
                  <a:extLst>
                    <a:ext uri="{9D8B030D-6E8A-4147-A177-3AD203B41FA5}">
                      <a16:colId xmlns:a16="http://schemas.microsoft.com/office/drawing/2014/main" val="4133763588"/>
                    </a:ext>
                  </a:extLst>
                </a:gridCol>
                <a:gridCol w="5812155">
                  <a:extLst>
                    <a:ext uri="{9D8B030D-6E8A-4147-A177-3AD203B41FA5}">
                      <a16:colId xmlns:a16="http://schemas.microsoft.com/office/drawing/2014/main" val="1193532469"/>
                    </a:ext>
                  </a:extLst>
                </a:gridCol>
              </a:tblGrid>
              <a:tr h="370840">
                <a:tc>
                  <a:txBody>
                    <a:bodyPr/>
                    <a:lstStyle/>
                    <a:p>
                      <a:pPr algn="ctr"/>
                      <a:r>
                        <a:rPr lang="en-US" sz="1600" b="1" dirty="0">
                          <a:solidFill>
                            <a:schemeClr val="bg1">
                              <a:lumMod val="75000"/>
                            </a:schemeClr>
                          </a:solidFill>
                        </a:rPr>
                        <a:t>6</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65000"/>
                        <a:lumOff val="35000"/>
                      </a:schemeClr>
                    </a:solidFill>
                  </a:tcPr>
                </a:tc>
                <a:tc>
                  <a:txBody>
                    <a:bodyPr/>
                    <a:lstStyle/>
                    <a:p>
                      <a:pPr algn="ctr"/>
                      <a:r>
                        <a:rPr lang="en-US" sz="1600" b="1" dirty="0"/>
                        <a:t>Forms, Forms, Forms</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tc>
                  <a:txBody>
                    <a:bodyPr/>
                    <a:lstStyle/>
                    <a:p>
                      <a:r>
                        <a:rPr lang="en-US" sz="1600" dirty="0"/>
                        <a:t>Ensure all necessary documents have been obtained and you know what is to be done with them (Business Meal Forms, Written Determinations, Waivers, </a:t>
                      </a:r>
                      <a:r>
                        <a:rPr lang="en-US" sz="1600" dirty="0" err="1"/>
                        <a:t>etc</a:t>
                      </a:r>
                      <a:r>
                        <a:rPr lang="en-US" sz="1600" dirty="0"/>
                        <a:t>)</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69155605"/>
                  </a:ext>
                </a:extLst>
              </a:tr>
            </a:tbl>
          </a:graphicData>
        </a:graphic>
      </p:graphicFrame>
      <p:sp>
        <p:nvSpPr>
          <p:cNvPr id="14" name="TextBox 13">
            <a:extLst>
              <a:ext uri="{FF2B5EF4-FFF2-40B4-BE49-F238E27FC236}">
                <a16:creationId xmlns:a16="http://schemas.microsoft.com/office/drawing/2014/main" id="{89BDCD81-A0E1-413B-56E4-733B6D6EE06F}"/>
              </a:ext>
            </a:extLst>
          </p:cNvPr>
          <p:cNvSpPr txBox="1"/>
          <p:nvPr/>
        </p:nvSpPr>
        <p:spPr>
          <a:xfrm>
            <a:off x="457200" y="2133600"/>
            <a:ext cx="8229600" cy="4376872"/>
          </a:xfrm>
          <a:prstGeom prst="rect">
            <a:avLst/>
          </a:prstGeom>
          <a:solidFill>
            <a:schemeClr val="bg2">
              <a:lumMod val="60000"/>
              <a:lumOff val="40000"/>
            </a:schemeClr>
          </a:solidFill>
          <a:effectLst>
            <a:outerShdw blurRad="50800" dist="88900" dir="2700000" algn="tl" rotWithShape="0">
              <a:prstClr val="black">
                <a:alpha val="70000"/>
              </a:prstClr>
            </a:outerShdw>
          </a:effectLst>
        </p:spPr>
        <p:txBody>
          <a:bodyPr wrap="square" anchor="ctr" anchorCtr="0">
            <a:noAutofit/>
          </a:bodyPr>
          <a:lstStyle>
            <a:defPPr>
              <a:defRPr lang="en-US"/>
            </a:defPPr>
            <a:lvl1pPr algn="ctr">
              <a:defRPr sz="1800" b="1" i="1"/>
            </a:lvl1pPr>
          </a:lstStyle>
          <a:p>
            <a:r>
              <a:rPr lang="en-US" sz="2400" u="sng" dirty="0"/>
              <a:t>Records Retention</a:t>
            </a:r>
            <a:endParaRPr lang="en-US" sz="2400" dirty="0"/>
          </a:p>
          <a:p>
            <a:pPr marL="285750" indent="-285750" algn="l">
              <a:buFont typeface="Wingdings" panose="05000000000000000000" pitchFamily="2" charset="2"/>
              <a:buChar char="v"/>
            </a:pPr>
            <a:r>
              <a:rPr lang="en-US" b="0" i="0" dirty="0"/>
              <a:t>Procurement document retention policy states all procurement documents shall be retained for a period of </a:t>
            </a:r>
            <a:r>
              <a:rPr lang="en-US" i="0" dirty="0"/>
              <a:t>5 years </a:t>
            </a:r>
            <a:r>
              <a:rPr lang="en-US" b="0" i="0" dirty="0"/>
              <a:t>after the last transaction.</a:t>
            </a:r>
          </a:p>
          <a:p>
            <a:pPr marL="285750" indent="-285750" algn="l">
              <a:buFont typeface="Wingdings" panose="05000000000000000000" pitchFamily="2" charset="2"/>
              <a:buChar char="v"/>
            </a:pPr>
            <a:r>
              <a:rPr lang="en-US" b="0" i="0" dirty="0"/>
              <a:t>CAPP 20310 requires copies of Cash and Bank Records, including reconciliations, to be retained for 3 years.</a:t>
            </a:r>
          </a:p>
          <a:p>
            <a:pPr marL="285750" indent="-285750" algn="l">
              <a:buFont typeface="Wingdings" panose="05000000000000000000" pitchFamily="2" charset="2"/>
              <a:buChar char="v"/>
            </a:pPr>
            <a:r>
              <a:rPr lang="en-US" b="0" i="0" dirty="0"/>
              <a:t>After you have uploaded your documents to your reconciliation log, you will need to save your document in a safe and secure repository </a:t>
            </a:r>
          </a:p>
          <a:p>
            <a:pPr marL="285750" indent="-285750" algn="l">
              <a:buFont typeface="Wingdings" panose="05000000000000000000" pitchFamily="2" charset="2"/>
              <a:buChar char="v"/>
            </a:pPr>
            <a:r>
              <a:rPr lang="en-US" b="0" i="0" dirty="0"/>
              <a:t>The documents shall be stored in a place that is accessible by others, in case you are unavailable at the time the document is requested </a:t>
            </a:r>
          </a:p>
          <a:p>
            <a:pPr marL="285750" indent="-285750" algn="l">
              <a:buFont typeface="Wingdings" panose="05000000000000000000" pitchFamily="2" charset="2"/>
              <a:buChar char="v"/>
            </a:pPr>
            <a:r>
              <a:rPr lang="en-US" b="0" i="0" dirty="0"/>
              <a:t>The documents shall be named in such a way that they are easily found by someone that needs to locate them.</a:t>
            </a:r>
          </a:p>
          <a:p>
            <a:pPr marL="285750" indent="-285750" algn="l">
              <a:buFont typeface="Wingdings" panose="05000000000000000000" pitchFamily="2" charset="2"/>
              <a:buChar char="v"/>
            </a:pPr>
            <a:r>
              <a:rPr lang="en-US" b="0" i="0" dirty="0"/>
              <a:t>Recommendation:  Date, Vendor, Brief Description (e.g. 231108, Airgas, Acetylene Refill)</a:t>
            </a:r>
          </a:p>
        </p:txBody>
      </p:sp>
    </p:spTree>
    <p:extLst>
      <p:ext uri="{BB962C8B-B14F-4D97-AF65-F5344CB8AC3E}">
        <p14:creationId xmlns:p14="http://schemas.microsoft.com/office/powerpoint/2010/main" val="328255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499B6E-9999-E42D-90F7-E23F9DC36618}"/>
              </a:ext>
            </a:extLst>
          </p:cNvPr>
          <p:cNvSpPr/>
          <p:nvPr/>
        </p:nvSpPr>
        <p:spPr>
          <a:xfrm>
            <a:off x="0" y="2118360"/>
            <a:ext cx="9144000" cy="3139440"/>
          </a:xfrm>
          <a:prstGeom prst="rect">
            <a:avLst/>
          </a:prstGeom>
          <a:solidFill>
            <a:srgbClr val="1D536F"/>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2" name="TextBox 1">
            <a:extLst>
              <a:ext uri="{FF2B5EF4-FFF2-40B4-BE49-F238E27FC236}">
                <a16:creationId xmlns:a16="http://schemas.microsoft.com/office/drawing/2014/main" id="{0E61176A-5463-D635-B640-0403C251509D}"/>
              </a:ext>
            </a:extLst>
          </p:cNvPr>
          <p:cNvSpPr txBox="1"/>
          <p:nvPr/>
        </p:nvSpPr>
        <p:spPr>
          <a:xfrm>
            <a:off x="0" y="0"/>
            <a:ext cx="9144000" cy="1200329"/>
          </a:xfrm>
          <a:prstGeom prst="rect">
            <a:avLst/>
          </a:prstGeom>
          <a:noFill/>
        </p:spPr>
        <p:txBody>
          <a:bodyPr wrap="square">
            <a:spAutoFit/>
          </a:bodyPr>
          <a:lstStyle/>
          <a:p>
            <a:pPr algn="ctr">
              <a:buClr>
                <a:srgbClr val="FFFF00"/>
              </a:buClr>
            </a:pPr>
            <a:r>
              <a:rPr lang="en-US" sz="3600" b="1" dirty="0">
                <a:solidFill>
                  <a:srgbClr val="FFFF00"/>
                </a:solidFill>
              </a:rPr>
              <a:t>Step 6. </a:t>
            </a:r>
            <a:br>
              <a:rPr lang="en-US" sz="3600" b="1" dirty="0">
                <a:solidFill>
                  <a:srgbClr val="FFFF00"/>
                </a:solidFill>
              </a:rPr>
            </a:br>
            <a:r>
              <a:rPr lang="en-US" sz="3600" b="1" dirty="0">
                <a:solidFill>
                  <a:srgbClr val="FFFF00"/>
                </a:solidFill>
              </a:rPr>
              <a:t>Forms, Forms, Forms </a:t>
            </a:r>
            <a:r>
              <a:rPr lang="en-US" sz="2800" dirty="0">
                <a:solidFill>
                  <a:srgbClr val="FFFF00"/>
                </a:solidFill>
              </a:rPr>
              <a:t>(cont’d)</a:t>
            </a:r>
            <a:endParaRPr lang="en-US" sz="2800" b="1" i="1" dirty="0">
              <a:solidFill>
                <a:srgbClr val="FFC000"/>
              </a:solidFill>
            </a:endParaRPr>
          </a:p>
        </p:txBody>
      </p:sp>
      <p:graphicFrame>
        <p:nvGraphicFramePr>
          <p:cNvPr id="3" name="Table 2">
            <a:extLst>
              <a:ext uri="{FF2B5EF4-FFF2-40B4-BE49-F238E27FC236}">
                <a16:creationId xmlns:a16="http://schemas.microsoft.com/office/drawing/2014/main" id="{C2BC5C14-C7D1-8C86-908E-062C67E24EC2}"/>
              </a:ext>
            </a:extLst>
          </p:cNvPr>
          <p:cNvGraphicFramePr>
            <a:graphicFrameLocks noGrp="1"/>
          </p:cNvGraphicFramePr>
          <p:nvPr/>
        </p:nvGraphicFramePr>
        <p:xfrm>
          <a:off x="457200" y="1295400"/>
          <a:ext cx="8229600" cy="822960"/>
        </p:xfrm>
        <a:graphic>
          <a:graphicData uri="http://schemas.openxmlformats.org/drawingml/2006/table">
            <a:tbl>
              <a:tblPr>
                <a:tableStyleId>{3B4B98B0-60AC-42C2-AFA5-B58CD77FA1E5}</a:tableStyleId>
              </a:tblPr>
              <a:tblGrid>
                <a:gridCol w="716280">
                  <a:extLst>
                    <a:ext uri="{9D8B030D-6E8A-4147-A177-3AD203B41FA5}">
                      <a16:colId xmlns:a16="http://schemas.microsoft.com/office/drawing/2014/main" val="392136469"/>
                    </a:ext>
                  </a:extLst>
                </a:gridCol>
                <a:gridCol w="1701165">
                  <a:extLst>
                    <a:ext uri="{9D8B030D-6E8A-4147-A177-3AD203B41FA5}">
                      <a16:colId xmlns:a16="http://schemas.microsoft.com/office/drawing/2014/main" val="4133763588"/>
                    </a:ext>
                  </a:extLst>
                </a:gridCol>
                <a:gridCol w="5812155">
                  <a:extLst>
                    <a:ext uri="{9D8B030D-6E8A-4147-A177-3AD203B41FA5}">
                      <a16:colId xmlns:a16="http://schemas.microsoft.com/office/drawing/2014/main" val="1193532469"/>
                    </a:ext>
                  </a:extLst>
                </a:gridCol>
              </a:tblGrid>
              <a:tr h="370840">
                <a:tc>
                  <a:txBody>
                    <a:bodyPr/>
                    <a:lstStyle/>
                    <a:p>
                      <a:pPr algn="ctr"/>
                      <a:r>
                        <a:rPr lang="en-US" sz="1600" b="1" dirty="0">
                          <a:solidFill>
                            <a:schemeClr val="bg1">
                              <a:lumMod val="75000"/>
                            </a:schemeClr>
                          </a:solidFill>
                        </a:rPr>
                        <a:t>6</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65000"/>
                        <a:lumOff val="35000"/>
                      </a:schemeClr>
                    </a:solidFill>
                  </a:tcPr>
                </a:tc>
                <a:tc>
                  <a:txBody>
                    <a:bodyPr/>
                    <a:lstStyle/>
                    <a:p>
                      <a:pPr algn="ctr"/>
                      <a:r>
                        <a:rPr lang="en-US" sz="1600" b="1" dirty="0"/>
                        <a:t>Forms, Forms, Forms</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tc>
                  <a:txBody>
                    <a:bodyPr/>
                    <a:lstStyle/>
                    <a:p>
                      <a:r>
                        <a:rPr lang="en-US" sz="1600" dirty="0"/>
                        <a:t>Ensure all necessary documents have been obtained and you know what is to be done with them (Business Meal Forms, Written Determinations, Waivers, </a:t>
                      </a:r>
                      <a:r>
                        <a:rPr lang="en-US" sz="1600" dirty="0" err="1"/>
                        <a:t>etc</a:t>
                      </a:r>
                      <a:r>
                        <a:rPr lang="en-US" sz="1600" dirty="0"/>
                        <a:t>)</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69155605"/>
                  </a:ext>
                </a:extLst>
              </a:tr>
            </a:tbl>
          </a:graphicData>
        </a:graphic>
      </p:graphicFrame>
      <p:sp>
        <p:nvSpPr>
          <p:cNvPr id="14" name="TextBox 13">
            <a:extLst>
              <a:ext uri="{FF2B5EF4-FFF2-40B4-BE49-F238E27FC236}">
                <a16:creationId xmlns:a16="http://schemas.microsoft.com/office/drawing/2014/main" id="{89BDCD81-A0E1-413B-56E4-733B6D6EE06F}"/>
              </a:ext>
            </a:extLst>
          </p:cNvPr>
          <p:cNvSpPr txBox="1"/>
          <p:nvPr/>
        </p:nvSpPr>
        <p:spPr>
          <a:xfrm>
            <a:off x="457200" y="2133600"/>
            <a:ext cx="8229600" cy="2971800"/>
          </a:xfrm>
          <a:prstGeom prst="rect">
            <a:avLst/>
          </a:prstGeom>
          <a:solidFill>
            <a:schemeClr val="bg2">
              <a:lumMod val="60000"/>
              <a:lumOff val="40000"/>
            </a:schemeClr>
          </a:solidFill>
          <a:effectLst>
            <a:outerShdw blurRad="50800" dist="88900" dir="2700000" algn="tl" rotWithShape="0">
              <a:prstClr val="black">
                <a:alpha val="70000"/>
              </a:prstClr>
            </a:outerShdw>
          </a:effectLst>
        </p:spPr>
        <p:txBody>
          <a:bodyPr wrap="square" anchor="ctr" anchorCtr="0">
            <a:noAutofit/>
          </a:bodyPr>
          <a:lstStyle>
            <a:defPPr>
              <a:defRPr lang="en-US"/>
            </a:defPPr>
            <a:lvl1pPr algn="ctr">
              <a:defRPr sz="1800" b="1" i="1"/>
            </a:lvl1pPr>
          </a:lstStyle>
          <a:p>
            <a:r>
              <a:rPr lang="en-US" sz="2400" u="sng" dirty="0"/>
              <a:t>Freedom of Information Act (FOIA)</a:t>
            </a:r>
            <a:endParaRPr lang="en-US" sz="2400" dirty="0"/>
          </a:p>
          <a:p>
            <a:pPr marL="285750" indent="-285750" algn="l">
              <a:buFont typeface="Wingdings" panose="05000000000000000000" pitchFamily="2" charset="2"/>
              <a:buChar char="v"/>
            </a:pPr>
            <a:r>
              <a:rPr lang="en-US" b="0" i="0" dirty="0"/>
              <a:t>All purchases are subject to the Freedom of Information Act </a:t>
            </a:r>
            <a:br>
              <a:rPr lang="en-US" b="0" i="0" dirty="0"/>
            </a:br>
            <a:r>
              <a:rPr lang="en-US" b="0" i="0" dirty="0"/>
              <a:t>(VPPA 2.2-4342F)</a:t>
            </a:r>
          </a:p>
          <a:p>
            <a:pPr marL="285750" indent="-285750" algn="l">
              <a:buFont typeface="Wingdings" panose="05000000000000000000" pitchFamily="2" charset="2"/>
              <a:buChar char="v"/>
            </a:pPr>
            <a:r>
              <a:rPr lang="en-US" b="0" i="0" dirty="0"/>
              <a:t>Be prepared at any time to access your purchase transaction documents, including your log and submit them to the College FOIA Officer</a:t>
            </a:r>
          </a:p>
          <a:p>
            <a:pPr marL="285750" indent="-285750" algn="l">
              <a:buFont typeface="Wingdings" panose="05000000000000000000" pitchFamily="2" charset="2"/>
              <a:buChar char="v"/>
            </a:pPr>
            <a:r>
              <a:rPr lang="en-US" b="0" i="0" dirty="0"/>
              <a:t>If the SSC FOIA Officer receives a request for your records, then your College FOIA Officer will be notified, and you will need to provide the information as requested. </a:t>
            </a:r>
          </a:p>
        </p:txBody>
      </p:sp>
    </p:spTree>
    <p:extLst>
      <p:ext uri="{BB962C8B-B14F-4D97-AF65-F5344CB8AC3E}">
        <p14:creationId xmlns:p14="http://schemas.microsoft.com/office/powerpoint/2010/main" val="402211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text on a white surface">
            <a:extLst>
              <a:ext uri="{FF2B5EF4-FFF2-40B4-BE49-F238E27FC236}">
                <a16:creationId xmlns:a16="http://schemas.microsoft.com/office/drawing/2014/main" id="{51084586-ABC3-92DD-05E6-B1C5A2C5157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400" y="24581"/>
            <a:ext cx="8839200" cy="5995219"/>
          </a:xfrm>
          <a:prstGeom prst="rect">
            <a:avLst/>
          </a:prstGeom>
        </p:spPr>
      </p:pic>
      <p:sp>
        <p:nvSpPr>
          <p:cNvPr id="3" name="TextBox 2">
            <a:extLst>
              <a:ext uri="{FF2B5EF4-FFF2-40B4-BE49-F238E27FC236}">
                <a16:creationId xmlns:a16="http://schemas.microsoft.com/office/drawing/2014/main" id="{0E762855-ABB2-EDD3-4660-6FE7D6BD7575}"/>
              </a:ext>
            </a:extLst>
          </p:cNvPr>
          <p:cNvSpPr txBox="1"/>
          <p:nvPr/>
        </p:nvSpPr>
        <p:spPr>
          <a:xfrm>
            <a:off x="2514600" y="4572000"/>
            <a:ext cx="4114800" cy="1111073"/>
          </a:xfrm>
          <a:prstGeom prst="rect">
            <a:avLst/>
          </a:prstGeom>
          <a:solidFill>
            <a:schemeClr val="bg2">
              <a:lumMod val="20000"/>
              <a:lumOff val="80000"/>
            </a:schemeClr>
          </a:solidFill>
          <a:effectLst>
            <a:outerShdw blurRad="50800" dist="127000" dir="2700000" algn="tl" rotWithShape="0">
              <a:prstClr val="black">
                <a:alpha val="70000"/>
              </a:prstClr>
            </a:outerShdw>
          </a:effectLst>
        </p:spPr>
        <p:txBody>
          <a:bodyPr wrap="square">
            <a:spAutoFit/>
          </a:bodyPr>
          <a:lstStyle/>
          <a:p>
            <a:pPr marL="57150" algn="ctr" rtl="0"/>
            <a:r>
              <a:rPr lang="en-US" sz="2000" dirty="0">
                <a:effectLst/>
              </a:rPr>
              <a:t>SSC Customer Engagement </a:t>
            </a:r>
            <a:br>
              <a:rPr lang="en-US" sz="2000" dirty="0">
                <a:effectLst/>
              </a:rPr>
            </a:br>
            <a:r>
              <a:rPr lang="en-US" sz="2000" dirty="0">
                <a:effectLst/>
              </a:rPr>
              <a:t>877-340-5577</a:t>
            </a:r>
          </a:p>
          <a:p>
            <a:pPr marL="57150" algn="ctr" rtl="0"/>
            <a:r>
              <a:rPr lang="en-US" sz="2000" dirty="0">
                <a:effectLst/>
                <a:hlinkClick r:id="rId4" tooltip="mailto:-help@ssc.vccs.edu"/>
              </a:rPr>
              <a:t>Help@ssc.vccs.edu</a:t>
            </a:r>
            <a:endParaRPr lang="en-US" sz="2000" dirty="0"/>
          </a:p>
        </p:txBody>
      </p:sp>
    </p:spTree>
    <p:extLst>
      <p:ext uri="{BB962C8B-B14F-4D97-AF65-F5344CB8AC3E}">
        <p14:creationId xmlns:p14="http://schemas.microsoft.com/office/powerpoint/2010/main" val="238172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curtain with white text">
            <a:extLst>
              <a:ext uri="{FF2B5EF4-FFF2-40B4-BE49-F238E27FC236}">
                <a16:creationId xmlns:a16="http://schemas.microsoft.com/office/drawing/2014/main" id="{A03222EF-084B-F54A-39A3-5A49C457B05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200024"/>
            <a:ext cx="9144000" cy="6581775"/>
          </a:xfrm>
          <a:prstGeom prst="rect">
            <a:avLst/>
          </a:prstGeom>
        </p:spPr>
      </p:pic>
    </p:spTree>
    <p:extLst>
      <p:ext uri="{BB962C8B-B14F-4D97-AF65-F5344CB8AC3E}">
        <p14:creationId xmlns:p14="http://schemas.microsoft.com/office/powerpoint/2010/main" val="341063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852EDF-37C0-5E81-0CA2-5EE1280C34A7}"/>
              </a:ext>
            </a:extLst>
          </p:cNvPr>
          <p:cNvSpPr/>
          <p:nvPr/>
        </p:nvSpPr>
        <p:spPr>
          <a:xfrm>
            <a:off x="472155" y="4495800"/>
            <a:ext cx="8199690" cy="1981200"/>
          </a:xfrm>
          <a:prstGeom prst="rec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Font typeface="Wingdings" panose="05000000000000000000" pitchFamily="2" charset="2"/>
              <a:buChar char="Ø"/>
            </a:pPr>
            <a:r>
              <a:rPr lang="en-US" sz="2000" dirty="0"/>
              <a:t>This training …</a:t>
            </a:r>
          </a:p>
          <a:p>
            <a:pPr marL="645750" lvl="2" indent="-285750">
              <a:buFont typeface="Wingdings" panose="05000000000000000000" pitchFamily="2" charset="2"/>
              <a:buChar char="v"/>
            </a:pPr>
            <a:r>
              <a:rPr lang="en-US" sz="2000" dirty="0"/>
              <a:t>… does not replace end-user </a:t>
            </a:r>
            <a:r>
              <a:rPr lang="en-US" sz="2000" dirty="0" err="1"/>
              <a:t>pCard</a:t>
            </a:r>
            <a:r>
              <a:rPr lang="en-US" sz="2000" dirty="0"/>
              <a:t> training</a:t>
            </a:r>
          </a:p>
          <a:p>
            <a:pPr marL="645750" lvl="2" indent="-285750">
              <a:buFont typeface="Wingdings" panose="05000000000000000000" pitchFamily="2" charset="2"/>
              <a:buChar char="v"/>
            </a:pPr>
            <a:r>
              <a:rPr lang="en-US" sz="2000" dirty="0"/>
              <a:t>… will focus on the CHANGE to the process</a:t>
            </a:r>
          </a:p>
          <a:p>
            <a:pPr marL="645750" lvl="2" indent="-285750">
              <a:buFont typeface="Wingdings" panose="05000000000000000000" pitchFamily="2" charset="2"/>
              <a:buChar char="v"/>
            </a:pPr>
            <a:r>
              <a:rPr lang="en-US" sz="2000" dirty="0"/>
              <a:t>… does include the important procurement rules for these small </a:t>
            </a:r>
            <a:r>
              <a:rPr lang="en-US" sz="2000" dirty="0" err="1"/>
              <a:t>pCard</a:t>
            </a:r>
            <a:r>
              <a:rPr lang="en-US" sz="2000" dirty="0"/>
              <a:t> purchases</a:t>
            </a:r>
          </a:p>
        </p:txBody>
      </p:sp>
      <p:sp>
        <p:nvSpPr>
          <p:cNvPr id="14" name="TextBox 13">
            <a:extLst>
              <a:ext uri="{FF2B5EF4-FFF2-40B4-BE49-F238E27FC236}">
                <a16:creationId xmlns:a16="http://schemas.microsoft.com/office/drawing/2014/main" id="{03C83F51-6983-A56C-1D34-5406B0C23905}"/>
              </a:ext>
            </a:extLst>
          </p:cNvPr>
          <p:cNvSpPr txBox="1"/>
          <p:nvPr/>
        </p:nvSpPr>
        <p:spPr>
          <a:xfrm>
            <a:off x="0" y="304800"/>
            <a:ext cx="9144000" cy="646331"/>
          </a:xfrm>
          <a:prstGeom prst="rect">
            <a:avLst/>
          </a:prstGeom>
          <a:noFill/>
        </p:spPr>
        <p:txBody>
          <a:bodyPr wrap="square">
            <a:spAutoFit/>
          </a:bodyPr>
          <a:lstStyle/>
          <a:p>
            <a:pPr algn="ctr">
              <a:buClr>
                <a:srgbClr val="FFFF00"/>
              </a:buClr>
            </a:pPr>
            <a:r>
              <a:rPr lang="en-US" sz="3600" b="1" dirty="0">
                <a:solidFill>
                  <a:srgbClr val="FFFF00"/>
                </a:solidFill>
              </a:rPr>
              <a:t>Disclaimers…</a:t>
            </a:r>
          </a:p>
        </p:txBody>
      </p:sp>
      <p:graphicFrame>
        <p:nvGraphicFramePr>
          <p:cNvPr id="2" name="Table 1">
            <a:extLst>
              <a:ext uri="{FF2B5EF4-FFF2-40B4-BE49-F238E27FC236}">
                <a16:creationId xmlns:a16="http://schemas.microsoft.com/office/drawing/2014/main" id="{D8662095-1BCD-C4CC-81B3-12209EDA0EA5}"/>
              </a:ext>
            </a:extLst>
          </p:cNvPr>
          <p:cNvGraphicFramePr>
            <a:graphicFrameLocks noGrp="1"/>
          </p:cNvGraphicFramePr>
          <p:nvPr>
            <p:extLst>
              <p:ext uri="{D42A27DB-BD31-4B8C-83A1-F6EECF244321}">
                <p14:modId xmlns:p14="http://schemas.microsoft.com/office/powerpoint/2010/main" val="1151011526"/>
              </p:ext>
            </p:extLst>
          </p:nvPr>
        </p:nvGraphicFramePr>
        <p:xfrm>
          <a:off x="472156" y="951132"/>
          <a:ext cx="8199690" cy="1440118"/>
        </p:xfrm>
        <a:graphic>
          <a:graphicData uri="http://schemas.openxmlformats.org/drawingml/2006/table">
            <a:tbl>
              <a:tblPr bandRow="1">
                <a:tableStyleId>{3B4B98B0-60AC-42C2-AFA5-B58CD77FA1E5}</a:tableStyleId>
              </a:tblPr>
              <a:tblGrid>
                <a:gridCol w="1356644">
                  <a:extLst>
                    <a:ext uri="{9D8B030D-6E8A-4147-A177-3AD203B41FA5}">
                      <a16:colId xmlns:a16="http://schemas.microsoft.com/office/drawing/2014/main" val="100660057"/>
                    </a:ext>
                  </a:extLst>
                </a:gridCol>
                <a:gridCol w="6843046">
                  <a:extLst>
                    <a:ext uri="{9D8B030D-6E8A-4147-A177-3AD203B41FA5}">
                      <a16:colId xmlns:a16="http://schemas.microsoft.com/office/drawing/2014/main" val="2342399657"/>
                    </a:ext>
                  </a:extLst>
                </a:gridCol>
              </a:tblGrid>
              <a:tr h="525718">
                <a:tc>
                  <a:txBody>
                    <a:bodyPr/>
                    <a:lstStyle/>
                    <a:p>
                      <a:pPr marL="630238"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000" dirty="0"/>
                    </a:p>
                  </a:txBody>
                  <a:tcPr>
                    <a:solidFill>
                      <a:schemeClr val="bg1"/>
                    </a:solidFill>
                  </a:tcPr>
                </a:tc>
                <a:tc>
                  <a:txBody>
                    <a:bodyPr/>
                    <a:lstStyle/>
                    <a:p>
                      <a:pPr marL="630238"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dirty="0" err="1"/>
                        <a:t>pCard</a:t>
                      </a:r>
                      <a:r>
                        <a:rPr lang="en-US" sz="2000" dirty="0"/>
                        <a:t> is a payment tool (not a procurement method)</a:t>
                      </a:r>
                    </a:p>
                  </a:txBody>
                  <a:tcPr>
                    <a:solidFill>
                      <a:schemeClr val="bg1"/>
                    </a:solidFill>
                  </a:tcPr>
                </a:tc>
                <a:extLst>
                  <a:ext uri="{0D108BD9-81ED-4DB2-BD59-A6C34878D82A}">
                    <a16:rowId xmlns:a16="http://schemas.microsoft.com/office/drawing/2014/main" val="2256202479"/>
                  </a:ext>
                </a:extLst>
              </a:tr>
              <a:tr h="525718">
                <a:tc>
                  <a:txBody>
                    <a:bodyPr/>
                    <a:lstStyle/>
                    <a:p>
                      <a:pPr marL="630238"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000" dirty="0"/>
                    </a:p>
                  </a:txBody>
                  <a:tcPr>
                    <a:solidFill>
                      <a:schemeClr val="bg1"/>
                    </a:solidFill>
                  </a:tcPr>
                </a:tc>
                <a:tc>
                  <a:txBody>
                    <a:bodyPr/>
                    <a:lstStyle/>
                    <a:p>
                      <a:pPr marL="630238"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dirty="0" err="1"/>
                        <a:t>pCard</a:t>
                      </a:r>
                      <a:r>
                        <a:rPr lang="en-US" sz="2000" dirty="0"/>
                        <a:t> end users </a:t>
                      </a:r>
                      <a:r>
                        <a:rPr lang="en-US" sz="2000" kern="1200" dirty="0">
                          <a:solidFill>
                            <a:schemeClr val="tx1"/>
                          </a:solidFill>
                          <a:latin typeface="+mn-lt"/>
                          <a:ea typeface="+mn-ea"/>
                          <a:cs typeface="+mn-cs"/>
                        </a:rPr>
                        <a:t>SHALL</a:t>
                      </a:r>
                      <a:r>
                        <a:rPr lang="en-US" sz="2000" dirty="0"/>
                        <a:t> follow </a:t>
                      </a:r>
                      <a:br>
                        <a:rPr lang="en-US" sz="2000" dirty="0"/>
                      </a:br>
                      <a:r>
                        <a:rPr lang="en-US" sz="2000" b="1" dirty="0"/>
                        <a:t>Procurement</a:t>
                      </a:r>
                      <a:r>
                        <a:rPr lang="en-US" sz="2000" dirty="0"/>
                        <a:t> and </a:t>
                      </a:r>
                      <a:r>
                        <a:rPr lang="en-US" sz="2000" b="1" dirty="0"/>
                        <a:t>A/P</a:t>
                      </a:r>
                      <a:r>
                        <a:rPr lang="en-US" sz="2000" dirty="0"/>
                        <a:t> regulations</a:t>
                      </a:r>
                    </a:p>
                  </a:txBody>
                  <a:tcPr>
                    <a:solidFill>
                      <a:schemeClr val="bg1"/>
                    </a:solidFill>
                  </a:tcPr>
                </a:tc>
                <a:extLst>
                  <a:ext uri="{0D108BD9-81ED-4DB2-BD59-A6C34878D82A}">
                    <a16:rowId xmlns:a16="http://schemas.microsoft.com/office/drawing/2014/main" val="1249423858"/>
                  </a:ext>
                </a:extLst>
              </a:tr>
              <a:tr h="131032">
                <a:tc>
                  <a:txBody>
                    <a:bodyPr/>
                    <a:lstStyle/>
                    <a:p>
                      <a:pPr marL="285750" indent="-285750">
                        <a:buFont typeface="Wingdings" panose="05000000000000000000" pitchFamily="2" charset="2"/>
                        <a:buChar char="Ø"/>
                      </a:pPr>
                      <a:endParaRPr lang="en-US" sz="800" dirty="0"/>
                    </a:p>
                  </a:txBody>
                  <a:tcPr>
                    <a:solidFill>
                      <a:schemeClr val="tx1"/>
                    </a:solidFill>
                  </a:tcPr>
                </a:tc>
                <a:tc>
                  <a:txBody>
                    <a:bodyPr/>
                    <a:lstStyle/>
                    <a:p>
                      <a:pPr marL="285750" indent="-285750">
                        <a:buFont typeface="Wingdings" panose="05000000000000000000" pitchFamily="2" charset="2"/>
                        <a:buChar char="Ø"/>
                      </a:pPr>
                      <a:endParaRPr lang="en-US" sz="800" dirty="0"/>
                    </a:p>
                  </a:txBody>
                  <a:tcPr>
                    <a:solidFill>
                      <a:schemeClr val="tx1"/>
                    </a:solidFill>
                  </a:tcPr>
                </a:tc>
                <a:extLst>
                  <a:ext uri="{0D108BD9-81ED-4DB2-BD59-A6C34878D82A}">
                    <a16:rowId xmlns:a16="http://schemas.microsoft.com/office/drawing/2014/main" val="1073791308"/>
                  </a:ext>
                </a:extLst>
              </a:tr>
            </a:tbl>
          </a:graphicData>
        </a:graphic>
      </p:graphicFrame>
      <p:pic>
        <p:nvPicPr>
          <p:cNvPr id="4" name="Graphic 3" descr="Credit card with solid fill">
            <a:extLst>
              <a:ext uri="{FF2B5EF4-FFF2-40B4-BE49-F238E27FC236}">
                <a16:creationId xmlns:a16="http://schemas.microsoft.com/office/drawing/2014/main" id="{2C9CD375-1271-81B8-2645-5D18D9EDC9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1143000"/>
            <a:ext cx="914400" cy="914400"/>
          </a:xfrm>
          <a:prstGeom prst="rect">
            <a:avLst/>
          </a:prstGeom>
        </p:spPr>
      </p:pic>
      <p:sp>
        <p:nvSpPr>
          <p:cNvPr id="6" name="TextBox 5">
            <a:extLst>
              <a:ext uri="{FF2B5EF4-FFF2-40B4-BE49-F238E27FC236}">
                <a16:creationId xmlns:a16="http://schemas.microsoft.com/office/drawing/2014/main" id="{972E7D50-A293-0801-BB01-A5BDD1C1D454}"/>
              </a:ext>
            </a:extLst>
          </p:cNvPr>
          <p:cNvSpPr txBox="1"/>
          <p:nvPr/>
        </p:nvSpPr>
        <p:spPr>
          <a:xfrm>
            <a:off x="685800" y="2826382"/>
            <a:ext cx="3581400" cy="1323439"/>
          </a:xfrm>
          <a:prstGeom prst="rect">
            <a:avLst/>
          </a:prstGeom>
          <a:solidFill>
            <a:schemeClr val="bg2">
              <a:lumMod val="20000"/>
              <a:lumOff val="80000"/>
            </a:schemeClr>
          </a:solidFill>
          <a:effectLst>
            <a:outerShdw blurRad="50800" dist="127000" dir="2700000" algn="tl" rotWithShape="0">
              <a:prstClr val="black">
                <a:alpha val="70000"/>
              </a:prstClr>
            </a:outerShdw>
          </a:effectLst>
        </p:spPr>
        <p:txBody>
          <a:bodyPr wrap="square">
            <a:noAutofit/>
          </a:bodyPr>
          <a:lstStyle>
            <a:defPPr>
              <a:defRPr lang="en-US"/>
            </a:defPPr>
            <a:lvl1pPr marL="57150">
              <a:defRPr sz="2000">
                <a:effectLst/>
              </a:defRPr>
            </a:lvl1pPr>
          </a:lstStyle>
          <a:p>
            <a:pPr algn="ctr"/>
            <a:r>
              <a:rPr lang="en-US" dirty="0" err="1"/>
              <a:t>pCard</a:t>
            </a:r>
            <a:r>
              <a:rPr lang="en-US" dirty="0"/>
              <a:t> end users are responsible for ensuring </a:t>
            </a:r>
            <a:r>
              <a:rPr lang="en-US" b="1" dirty="0"/>
              <a:t>procurement</a:t>
            </a:r>
            <a:r>
              <a:rPr lang="en-US" dirty="0"/>
              <a:t> compliance</a:t>
            </a:r>
          </a:p>
        </p:txBody>
      </p:sp>
      <p:sp>
        <p:nvSpPr>
          <p:cNvPr id="8" name="TextBox 7">
            <a:extLst>
              <a:ext uri="{FF2B5EF4-FFF2-40B4-BE49-F238E27FC236}">
                <a16:creationId xmlns:a16="http://schemas.microsoft.com/office/drawing/2014/main" id="{DA006018-082C-D0FF-1F6F-E6E434EFC1E5}"/>
              </a:ext>
            </a:extLst>
          </p:cNvPr>
          <p:cNvSpPr txBox="1"/>
          <p:nvPr/>
        </p:nvSpPr>
        <p:spPr>
          <a:xfrm>
            <a:off x="4724400" y="2826382"/>
            <a:ext cx="3657600" cy="1323439"/>
          </a:xfrm>
          <a:prstGeom prst="rect">
            <a:avLst/>
          </a:prstGeom>
          <a:solidFill>
            <a:schemeClr val="bg2">
              <a:lumMod val="20000"/>
              <a:lumOff val="80000"/>
            </a:schemeClr>
          </a:solidFill>
          <a:effectLst>
            <a:outerShdw blurRad="50800" dist="127000" dir="2700000" algn="tl" rotWithShape="0">
              <a:prstClr val="black">
                <a:alpha val="70000"/>
              </a:prstClr>
            </a:outerShdw>
          </a:effectLst>
        </p:spPr>
        <p:txBody>
          <a:bodyPr wrap="square">
            <a:noAutofit/>
          </a:bodyPr>
          <a:lstStyle>
            <a:defPPr>
              <a:defRPr lang="en-US"/>
            </a:defPPr>
            <a:lvl1pPr marL="57150">
              <a:defRPr sz="2000">
                <a:effectLst/>
              </a:defRPr>
            </a:lvl1pPr>
          </a:lstStyle>
          <a:p>
            <a:pPr algn="ctr"/>
            <a:r>
              <a:rPr lang="en-US" dirty="0" err="1"/>
              <a:t>pCard</a:t>
            </a:r>
            <a:r>
              <a:rPr lang="en-US" dirty="0"/>
              <a:t> end users are responsible for ensuring </a:t>
            </a:r>
            <a:r>
              <a:rPr lang="en-US" b="1" dirty="0"/>
              <a:t>CAPP</a:t>
            </a:r>
            <a:r>
              <a:rPr lang="en-US" dirty="0"/>
              <a:t> p-Card compliance</a:t>
            </a:r>
          </a:p>
        </p:txBody>
      </p:sp>
      <p:sp>
        <p:nvSpPr>
          <p:cNvPr id="10" name="Arrow: Down 9">
            <a:extLst>
              <a:ext uri="{FF2B5EF4-FFF2-40B4-BE49-F238E27FC236}">
                <a16:creationId xmlns:a16="http://schemas.microsoft.com/office/drawing/2014/main" id="{39EAC588-B655-FCC8-2063-4446DA964C8F}"/>
              </a:ext>
            </a:extLst>
          </p:cNvPr>
          <p:cNvSpPr/>
          <p:nvPr/>
        </p:nvSpPr>
        <p:spPr>
          <a:xfrm rot="1181776">
            <a:off x="2889732" y="2095720"/>
            <a:ext cx="303429" cy="751536"/>
          </a:xfrm>
          <a:prstGeom prst="downArrow">
            <a:avLst>
              <a:gd name="adj1" fmla="val 15986"/>
              <a:gd name="adj2" fmla="val 63739"/>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12" name="Arrow: Down 11">
            <a:extLst>
              <a:ext uri="{FF2B5EF4-FFF2-40B4-BE49-F238E27FC236}">
                <a16:creationId xmlns:a16="http://schemas.microsoft.com/office/drawing/2014/main" id="{427D8211-1DC1-5E04-CE0F-7646D35694B8}"/>
              </a:ext>
            </a:extLst>
          </p:cNvPr>
          <p:cNvSpPr/>
          <p:nvPr/>
        </p:nvSpPr>
        <p:spPr>
          <a:xfrm rot="20418224" flipH="1">
            <a:off x="5370000" y="2095720"/>
            <a:ext cx="303429" cy="751536"/>
          </a:xfrm>
          <a:prstGeom prst="downArrow">
            <a:avLst>
              <a:gd name="adj1" fmla="val 15986"/>
              <a:gd name="adj2" fmla="val 63739"/>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Tree>
    <p:extLst>
      <p:ext uri="{BB962C8B-B14F-4D97-AF65-F5344CB8AC3E}">
        <p14:creationId xmlns:p14="http://schemas.microsoft.com/office/powerpoint/2010/main" val="88158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3D51CF4-AEA9-11CD-8DF5-9DD1A64BF1F9}"/>
              </a:ext>
            </a:extLst>
          </p:cNvPr>
          <p:cNvSpPr/>
          <p:nvPr/>
        </p:nvSpPr>
        <p:spPr>
          <a:xfrm>
            <a:off x="445576" y="990601"/>
            <a:ext cx="8252848" cy="1600200"/>
          </a:xfrm>
          <a:prstGeom prst="rect">
            <a:avLst/>
          </a:prstGeom>
          <a:solidFill>
            <a:schemeClr val="bg2">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err="1"/>
          </a:p>
        </p:txBody>
      </p:sp>
      <p:sp>
        <p:nvSpPr>
          <p:cNvPr id="32" name="Rectangle 31">
            <a:extLst>
              <a:ext uri="{FF2B5EF4-FFF2-40B4-BE49-F238E27FC236}">
                <a16:creationId xmlns:a16="http://schemas.microsoft.com/office/drawing/2014/main" id="{F624E799-128A-6521-388B-9A8930AA679E}"/>
              </a:ext>
            </a:extLst>
          </p:cNvPr>
          <p:cNvSpPr/>
          <p:nvPr/>
        </p:nvSpPr>
        <p:spPr>
          <a:xfrm>
            <a:off x="445576" y="2590801"/>
            <a:ext cx="8252848" cy="2016857"/>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33" name="Rectangle 32">
            <a:extLst>
              <a:ext uri="{FF2B5EF4-FFF2-40B4-BE49-F238E27FC236}">
                <a16:creationId xmlns:a16="http://schemas.microsoft.com/office/drawing/2014/main" id="{F90FF42E-2438-3A8E-606E-622F0B36F1D8}"/>
              </a:ext>
            </a:extLst>
          </p:cNvPr>
          <p:cNvSpPr/>
          <p:nvPr/>
        </p:nvSpPr>
        <p:spPr>
          <a:xfrm>
            <a:off x="445576" y="4607658"/>
            <a:ext cx="8252848" cy="1960929"/>
          </a:xfrm>
          <a:prstGeom prst="rect">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
        <p:nvSpPr>
          <p:cNvPr id="7" name="TextBox 6">
            <a:extLst>
              <a:ext uri="{FF2B5EF4-FFF2-40B4-BE49-F238E27FC236}">
                <a16:creationId xmlns:a16="http://schemas.microsoft.com/office/drawing/2014/main" id="{EB9F5F5A-A31D-663A-59C1-D9B73BD793F6}"/>
              </a:ext>
            </a:extLst>
          </p:cNvPr>
          <p:cNvSpPr txBox="1"/>
          <p:nvPr/>
        </p:nvSpPr>
        <p:spPr>
          <a:xfrm>
            <a:off x="0" y="304800"/>
            <a:ext cx="9144000" cy="646331"/>
          </a:xfrm>
          <a:prstGeom prst="rect">
            <a:avLst/>
          </a:prstGeom>
          <a:noFill/>
        </p:spPr>
        <p:txBody>
          <a:bodyPr wrap="square">
            <a:spAutoFit/>
          </a:bodyPr>
          <a:lstStyle/>
          <a:p>
            <a:pPr algn="ctr">
              <a:buClr>
                <a:srgbClr val="FFFF00"/>
              </a:buClr>
            </a:pPr>
            <a:r>
              <a:rPr lang="en-US" sz="3600" b="1" dirty="0">
                <a:solidFill>
                  <a:srgbClr val="FFFF00"/>
                </a:solidFill>
              </a:rPr>
              <a:t>The Change</a:t>
            </a:r>
          </a:p>
        </p:txBody>
      </p:sp>
      <p:sp>
        <p:nvSpPr>
          <p:cNvPr id="8" name="TextBox 7">
            <a:extLst>
              <a:ext uri="{FF2B5EF4-FFF2-40B4-BE49-F238E27FC236}">
                <a16:creationId xmlns:a16="http://schemas.microsoft.com/office/drawing/2014/main" id="{FF160400-C3FF-2026-D985-C4FC8E84CABA}"/>
              </a:ext>
            </a:extLst>
          </p:cNvPr>
          <p:cNvSpPr txBox="1"/>
          <p:nvPr/>
        </p:nvSpPr>
        <p:spPr>
          <a:xfrm>
            <a:off x="528403" y="1015692"/>
            <a:ext cx="8077200" cy="1569660"/>
          </a:xfrm>
          <a:prstGeom prst="rect">
            <a:avLst/>
          </a:prstGeom>
          <a:noFill/>
        </p:spPr>
        <p:txBody>
          <a:bodyPr wrap="square">
            <a:spAutoFit/>
          </a:bodyPr>
          <a:lstStyle/>
          <a:p>
            <a:pPr algn="ctr"/>
            <a:r>
              <a:rPr lang="en-US" sz="2400" dirty="0">
                <a:solidFill>
                  <a:schemeClr val="bg1"/>
                </a:solidFill>
              </a:rPr>
              <a:t>Over-the-Counter (OTC) </a:t>
            </a:r>
            <a:r>
              <a:rPr lang="en-US" sz="2400" dirty="0" err="1">
                <a:solidFill>
                  <a:schemeClr val="bg1"/>
                </a:solidFill>
              </a:rPr>
              <a:t>pCard</a:t>
            </a:r>
            <a:r>
              <a:rPr lang="en-US" sz="2400" dirty="0">
                <a:solidFill>
                  <a:schemeClr val="bg1"/>
                </a:solidFill>
              </a:rPr>
              <a:t> purchases (</a:t>
            </a:r>
            <a:r>
              <a:rPr lang="en-US" sz="2400" i="1" u="sng" dirty="0">
                <a:solidFill>
                  <a:schemeClr val="bg1"/>
                </a:solidFill>
              </a:rPr>
              <a:t>as defined by the APSPM</a:t>
            </a:r>
            <a:r>
              <a:rPr lang="en-US" sz="2400" dirty="0">
                <a:solidFill>
                  <a:schemeClr val="bg1"/>
                </a:solidFill>
              </a:rPr>
              <a:t>) are </a:t>
            </a:r>
            <a:r>
              <a:rPr lang="en-US" sz="2400" u="sng" dirty="0">
                <a:solidFill>
                  <a:schemeClr val="bg1"/>
                </a:solidFill>
              </a:rPr>
              <a:t>NOT</a:t>
            </a:r>
            <a:r>
              <a:rPr lang="en-US" sz="2400" dirty="0">
                <a:solidFill>
                  <a:schemeClr val="bg1"/>
                </a:solidFill>
              </a:rPr>
              <a:t> required to be entered into eVA. Cardholders may purchase over-the-counter without eVA entry up to the current small purchase threshold.</a:t>
            </a:r>
          </a:p>
        </p:txBody>
      </p:sp>
      <p:sp>
        <p:nvSpPr>
          <p:cNvPr id="11" name="TextBox 10">
            <a:extLst>
              <a:ext uri="{FF2B5EF4-FFF2-40B4-BE49-F238E27FC236}">
                <a16:creationId xmlns:a16="http://schemas.microsoft.com/office/drawing/2014/main" id="{28411448-2836-9B6D-E028-ACC449836C27}"/>
              </a:ext>
            </a:extLst>
          </p:cNvPr>
          <p:cNvSpPr txBox="1"/>
          <p:nvPr/>
        </p:nvSpPr>
        <p:spPr>
          <a:xfrm>
            <a:off x="528403" y="2667000"/>
            <a:ext cx="8077200" cy="1929759"/>
          </a:xfrm>
          <a:prstGeom prst="rect">
            <a:avLst/>
          </a:prstGeom>
          <a:noFill/>
        </p:spPr>
        <p:txBody>
          <a:bodyPr wrap="square">
            <a:spAutoFit/>
          </a:bodyPr>
          <a:lstStyle/>
          <a:p>
            <a:pPr marL="0" lvl="0" indent="0" algn="ctr" defTabSz="800100">
              <a:lnSpc>
                <a:spcPct val="90000"/>
              </a:lnSpc>
              <a:spcBef>
                <a:spcPct val="0"/>
              </a:spcBef>
              <a:spcAft>
                <a:spcPct val="35000"/>
              </a:spcAft>
              <a:buNone/>
            </a:pPr>
            <a:r>
              <a:rPr lang="en-US" sz="2400" b="1" kern="1200" dirty="0"/>
              <a:t>Definition:</a:t>
            </a:r>
          </a:p>
          <a:p>
            <a:pPr marL="0" lvl="0" indent="0" algn="ctr" defTabSz="800100">
              <a:lnSpc>
                <a:spcPct val="90000"/>
              </a:lnSpc>
              <a:spcBef>
                <a:spcPct val="0"/>
              </a:spcBef>
              <a:spcAft>
                <a:spcPct val="35000"/>
              </a:spcAft>
              <a:buNone/>
            </a:pPr>
            <a:r>
              <a:rPr lang="en-US" sz="2400" kern="1200" dirty="0"/>
              <a:t>“Over the counter small purchase charge card (SPCC) purchases that are made at the site of the sale and picked up by the individual card holder.” </a:t>
            </a:r>
          </a:p>
          <a:p>
            <a:pPr marL="0" lvl="0" indent="0" algn="ctr" defTabSz="800100">
              <a:lnSpc>
                <a:spcPct val="90000"/>
              </a:lnSpc>
              <a:spcBef>
                <a:spcPct val="0"/>
              </a:spcBef>
              <a:spcAft>
                <a:spcPct val="35000"/>
              </a:spcAft>
              <a:buNone/>
            </a:pPr>
            <a:r>
              <a:rPr lang="en-US" sz="1800" i="1" kern="1200" dirty="0">
                <a:solidFill>
                  <a:schemeClr val="tx2"/>
                </a:solidFill>
              </a:rPr>
              <a:t>APSPM (14.9.e.1)</a:t>
            </a:r>
          </a:p>
        </p:txBody>
      </p:sp>
      <p:sp>
        <p:nvSpPr>
          <p:cNvPr id="13" name="TextBox 12">
            <a:extLst>
              <a:ext uri="{FF2B5EF4-FFF2-40B4-BE49-F238E27FC236}">
                <a16:creationId xmlns:a16="http://schemas.microsoft.com/office/drawing/2014/main" id="{E61A6907-D8A8-85AB-F677-986BAD928852}"/>
              </a:ext>
            </a:extLst>
          </p:cNvPr>
          <p:cNvSpPr txBox="1"/>
          <p:nvPr/>
        </p:nvSpPr>
        <p:spPr>
          <a:xfrm>
            <a:off x="533400" y="4682239"/>
            <a:ext cx="8077200" cy="1870961"/>
          </a:xfrm>
          <a:prstGeom prst="rect">
            <a:avLst/>
          </a:prstGeom>
          <a:noFill/>
        </p:spPr>
        <p:txBody>
          <a:bodyPr wrap="square">
            <a:spAutoFit/>
          </a:bodyPr>
          <a:lstStyle/>
          <a:p>
            <a:pPr lvl="0" algn="ctr"/>
            <a:r>
              <a:rPr lang="en-US" sz="2000" b="1" dirty="0">
                <a:solidFill>
                  <a:srgbClr val="000000"/>
                </a:solidFill>
              </a:rPr>
              <a:t>Revised Business Rule:</a:t>
            </a:r>
          </a:p>
          <a:p>
            <a:pPr lvl="0" algn="ctr"/>
            <a:r>
              <a:rPr lang="en-US" sz="1800" i="1" dirty="0">
                <a:solidFill>
                  <a:srgbClr val="000000"/>
                </a:solidFill>
                <a:latin typeface="Century Gothic" panose="020B0502020202020204" pitchFamily="34" charset="0"/>
              </a:rPr>
              <a:t>“End-users must initiate each transaction via PO or voucher request … and Point of Sales / </a:t>
            </a:r>
            <a:r>
              <a:rPr lang="en-US" sz="1800" b="1" i="1" u="sng" dirty="0">
                <a:latin typeface="Century Gothic" panose="020B0502020202020204" pitchFamily="34" charset="0"/>
              </a:rPr>
              <a:t>Over the Counter</a:t>
            </a:r>
            <a:r>
              <a:rPr lang="en-US" sz="1800" b="1" i="1" dirty="0">
                <a:latin typeface="Century Gothic" panose="020B0502020202020204" pitchFamily="34" charset="0"/>
              </a:rPr>
              <a:t> </a:t>
            </a:r>
            <a:r>
              <a:rPr lang="en-US" sz="1800" i="1" dirty="0">
                <a:latin typeface="Century Gothic" panose="020B0502020202020204" pitchFamily="34" charset="0"/>
              </a:rPr>
              <a:t>small purchase charge card (SPCC) purchases that are made at the site of the sale and picked up by the individual card holder are </a:t>
            </a:r>
            <a:r>
              <a:rPr lang="en-US" sz="1800" b="1" i="1" dirty="0">
                <a:solidFill>
                  <a:schemeClr val="accent1">
                    <a:lumMod val="75000"/>
                  </a:schemeClr>
                </a:solidFill>
                <a:latin typeface="Century Gothic" panose="020B0502020202020204" pitchFamily="34" charset="0"/>
              </a:rPr>
              <a:t>exempt from </a:t>
            </a:r>
            <a:r>
              <a:rPr lang="en-US" sz="1800" b="1" i="1" dirty="0" err="1">
                <a:solidFill>
                  <a:schemeClr val="accent1">
                    <a:lumMod val="75000"/>
                  </a:schemeClr>
                </a:solidFill>
                <a:latin typeface="Century Gothic" panose="020B0502020202020204" pitchFamily="34" charset="0"/>
              </a:rPr>
              <a:t>eVA</a:t>
            </a:r>
            <a:r>
              <a:rPr lang="en-US" sz="1800" b="1" i="1" dirty="0">
                <a:solidFill>
                  <a:schemeClr val="accent1">
                    <a:lumMod val="75000"/>
                  </a:schemeClr>
                </a:solidFill>
                <a:latin typeface="Century Gothic" panose="020B0502020202020204" pitchFamily="34" charset="0"/>
              </a:rPr>
              <a:t> Entry </a:t>
            </a:r>
            <a:br>
              <a:rPr lang="en-US" sz="1800" b="1" i="1" dirty="0">
                <a:solidFill>
                  <a:schemeClr val="accent1">
                    <a:lumMod val="75000"/>
                  </a:schemeClr>
                </a:solidFill>
                <a:latin typeface="Century Gothic" panose="020B0502020202020204" pitchFamily="34" charset="0"/>
              </a:rPr>
            </a:br>
            <a:r>
              <a:rPr lang="en-US" sz="1800" i="1" dirty="0">
                <a:latin typeface="Century Gothic" panose="020B0502020202020204" pitchFamily="34" charset="0"/>
              </a:rPr>
              <a:t>(per APSPM 14.9.e.1)”</a:t>
            </a:r>
          </a:p>
        </p:txBody>
      </p:sp>
    </p:spTree>
    <p:extLst>
      <p:ext uri="{BB962C8B-B14F-4D97-AF65-F5344CB8AC3E}">
        <p14:creationId xmlns:p14="http://schemas.microsoft.com/office/powerpoint/2010/main" val="340496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129D6E-5106-94A7-A3FC-DB4B9550A04A}"/>
              </a:ext>
            </a:extLst>
          </p:cNvPr>
          <p:cNvSpPr txBox="1"/>
          <p:nvPr/>
        </p:nvSpPr>
        <p:spPr>
          <a:xfrm>
            <a:off x="0" y="304800"/>
            <a:ext cx="9144000" cy="646331"/>
          </a:xfrm>
          <a:prstGeom prst="rect">
            <a:avLst/>
          </a:prstGeom>
          <a:noFill/>
        </p:spPr>
        <p:txBody>
          <a:bodyPr wrap="square">
            <a:spAutoFit/>
          </a:bodyPr>
          <a:lstStyle/>
          <a:p>
            <a:pPr algn="ctr">
              <a:buClr>
                <a:srgbClr val="FFFF00"/>
              </a:buClr>
            </a:pPr>
            <a:r>
              <a:rPr lang="en-US" sz="3600" b="1" dirty="0">
                <a:solidFill>
                  <a:srgbClr val="FFFF00"/>
                </a:solidFill>
              </a:rPr>
              <a:t>The High-Level Procurement Steps</a:t>
            </a:r>
          </a:p>
        </p:txBody>
      </p:sp>
      <p:graphicFrame>
        <p:nvGraphicFramePr>
          <p:cNvPr id="6" name="Table 5">
            <a:extLst>
              <a:ext uri="{FF2B5EF4-FFF2-40B4-BE49-F238E27FC236}">
                <a16:creationId xmlns:a16="http://schemas.microsoft.com/office/drawing/2014/main" id="{41C8FA8D-9632-A46C-AA90-1D37304EB6CE}"/>
              </a:ext>
            </a:extLst>
          </p:cNvPr>
          <p:cNvGraphicFramePr>
            <a:graphicFrameLocks noGrp="1"/>
          </p:cNvGraphicFramePr>
          <p:nvPr>
            <p:extLst>
              <p:ext uri="{D42A27DB-BD31-4B8C-83A1-F6EECF244321}">
                <p14:modId xmlns:p14="http://schemas.microsoft.com/office/powerpoint/2010/main" val="2060165781"/>
              </p:ext>
            </p:extLst>
          </p:nvPr>
        </p:nvGraphicFramePr>
        <p:xfrm>
          <a:off x="457200" y="1397000"/>
          <a:ext cx="8229600" cy="4206240"/>
        </p:xfrm>
        <a:graphic>
          <a:graphicData uri="http://schemas.openxmlformats.org/drawingml/2006/table">
            <a:tbl>
              <a:tblPr>
                <a:tableStyleId>{3B4B98B0-60AC-42C2-AFA5-B58CD77FA1E5}</a:tableStyleId>
              </a:tblPr>
              <a:tblGrid>
                <a:gridCol w="716280">
                  <a:extLst>
                    <a:ext uri="{9D8B030D-6E8A-4147-A177-3AD203B41FA5}">
                      <a16:colId xmlns:a16="http://schemas.microsoft.com/office/drawing/2014/main" val="1488654470"/>
                    </a:ext>
                  </a:extLst>
                </a:gridCol>
                <a:gridCol w="1701165">
                  <a:extLst>
                    <a:ext uri="{9D8B030D-6E8A-4147-A177-3AD203B41FA5}">
                      <a16:colId xmlns:a16="http://schemas.microsoft.com/office/drawing/2014/main" val="2832043367"/>
                    </a:ext>
                  </a:extLst>
                </a:gridCol>
                <a:gridCol w="5812155">
                  <a:extLst>
                    <a:ext uri="{9D8B030D-6E8A-4147-A177-3AD203B41FA5}">
                      <a16:colId xmlns:a16="http://schemas.microsoft.com/office/drawing/2014/main" val="860637352"/>
                    </a:ext>
                  </a:extLst>
                </a:gridCol>
              </a:tblGrid>
              <a:tr h="370840">
                <a:tc>
                  <a:txBody>
                    <a:bodyPr/>
                    <a:lstStyle/>
                    <a:p>
                      <a:pPr algn="ctr"/>
                      <a:r>
                        <a:rPr lang="en-US" sz="1600" b="1" dirty="0">
                          <a:solidFill>
                            <a:schemeClr val="bg1">
                              <a:lumMod val="75000"/>
                            </a:schemeClr>
                          </a:solidFill>
                        </a:rPr>
                        <a:t>1</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65000"/>
                        <a:lumOff val="35000"/>
                      </a:schemeClr>
                    </a:solidFill>
                  </a:tcPr>
                </a:tc>
                <a:tc>
                  <a:txBody>
                    <a:bodyPr/>
                    <a:lstStyle/>
                    <a:p>
                      <a:pPr algn="ctr"/>
                      <a:r>
                        <a:rPr lang="en-US" sz="1600" b="1" dirty="0"/>
                        <a:t>Make a List</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tc>
                  <a:txBody>
                    <a:bodyPr/>
                    <a:lstStyle/>
                    <a:p>
                      <a:r>
                        <a:rPr lang="en-US" sz="1600" dirty="0"/>
                        <a:t>Compile a list of the items / services needed to purchase over-the-counter</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7896865"/>
                  </a:ext>
                </a:extLst>
              </a:tr>
              <a:tr h="370840">
                <a:tc>
                  <a:txBody>
                    <a:bodyPr/>
                    <a:lstStyle/>
                    <a:p>
                      <a:pPr algn="ctr"/>
                      <a:r>
                        <a:rPr lang="en-US" sz="1600" b="1" dirty="0">
                          <a:solidFill>
                            <a:schemeClr val="bg1">
                              <a:lumMod val="75000"/>
                            </a:schemeClr>
                          </a:solidFill>
                        </a:rPr>
                        <a:t>2</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65000"/>
                        <a:lumOff val="35000"/>
                      </a:schemeClr>
                    </a:solidFill>
                  </a:tcPr>
                </a:tc>
                <a:tc>
                  <a:txBody>
                    <a:bodyPr/>
                    <a:lstStyle/>
                    <a:p>
                      <a:pPr algn="ctr"/>
                      <a:r>
                        <a:rPr lang="en-US" sz="1600" b="1" dirty="0"/>
                        <a:t>Check for Mandatory and Optional</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tc>
                  <a:txBody>
                    <a:bodyPr/>
                    <a:lstStyle/>
                    <a:p>
                      <a:r>
                        <a:rPr lang="en-US" sz="1600" dirty="0"/>
                        <a:t>Ensure the items / services are NOT provided by a mandatory source, contract, or optional state contract. (APSPM Chapter 2)</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6479356"/>
                  </a:ext>
                </a:extLst>
              </a:tr>
              <a:tr h="370840">
                <a:tc>
                  <a:txBody>
                    <a:bodyPr/>
                    <a:lstStyle/>
                    <a:p>
                      <a:pPr algn="ctr"/>
                      <a:r>
                        <a:rPr lang="en-US" sz="1600" b="1" dirty="0">
                          <a:solidFill>
                            <a:schemeClr val="bg1">
                              <a:lumMod val="75000"/>
                            </a:schemeClr>
                          </a:solidFill>
                        </a:rPr>
                        <a:t>3</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65000"/>
                        <a:lumOff val="35000"/>
                      </a:schemeClr>
                    </a:solidFill>
                  </a:tcPr>
                </a:tc>
                <a:tc>
                  <a:txBody>
                    <a:bodyPr/>
                    <a:lstStyle/>
                    <a:p>
                      <a:pPr algn="ctr"/>
                      <a:r>
                        <a:rPr lang="en-US" sz="1600" b="1" dirty="0"/>
                        <a:t>Micro or Small Vendor</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tc>
                  <a:txBody>
                    <a:bodyPr/>
                    <a:lstStyle/>
                    <a:p>
                      <a:r>
                        <a:rPr lang="en-US" sz="1600" dirty="0"/>
                        <a:t>Ensure the vendor IS a Micro or Small (SWAM certified at minimum) or additional forms may be necessary (APSPM Chapters 3,4,5)</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1569008"/>
                  </a:ext>
                </a:extLst>
              </a:tr>
              <a:tr h="370840">
                <a:tc>
                  <a:txBody>
                    <a:bodyPr/>
                    <a:lstStyle/>
                    <a:p>
                      <a:pPr algn="ctr"/>
                      <a:r>
                        <a:rPr lang="en-US" sz="1600" b="1" dirty="0">
                          <a:solidFill>
                            <a:schemeClr val="bg1">
                              <a:lumMod val="75000"/>
                            </a:schemeClr>
                          </a:solidFill>
                        </a:rPr>
                        <a:t>4</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65000"/>
                        <a:lumOff val="35000"/>
                      </a:schemeClr>
                    </a:solidFill>
                  </a:tcPr>
                </a:tc>
                <a:tc>
                  <a:txBody>
                    <a:bodyPr/>
                    <a:lstStyle/>
                    <a:p>
                      <a:pPr algn="ctr"/>
                      <a:r>
                        <a:rPr lang="en-US" sz="1600" b="1" dirty="0"/>
                        <a:t>Tax Exempt Form</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tc>
                  <a:txBody>
                    <a:bodyPr/>
                    <a:lstStyle/>
                    <a:p>
                      <a:r>
                        <a:rPr lang="en-US" sz="1600" dirty="0"/>
                        <a:t>Ensure you have a completed Tax Exemption Form in hand and provide a copy to vendor. (APSPM 3.24)</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55865566"/>
                  </a:ext>
                </a:extLst>
              </a:tr>
              <a:tr h="370840">
                <a:tc>
                  <a:txBody>
                    <a:bodyPr/>
                    <a:lstStyle/>
                    <a:p>
                      <a:pPr algn="ctr"/>
                      <a:r>
                        <a:rPr lang="en-US" sz="1600" b="1" dirty="0">
                          <a:solidFill>
                            <a:schemeClr val="bg1">
                              <a:lumMod val="75000"/>
                            </a:schemeClr>
                          </a:solidFill>
                        </a:rPr>
                        <a:t>5</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65000"/>
                        <a:lumOff val="35000"/>
                      </a:schemeClr>
                    </a:solidFill>
                  </a:tcPr>
                </a:tc>
                <a:tc>
                  <a:txBody>
                    <a:bodyPr/>
                    <a:lstStyle/>
                    <a:p>
                      <a:pPr algn="ctr"/>
                      <a:r>
                        <a:rPr lang="en-US" sz="1600" b="1" dirty="0"/>
                        <a:t>Prohibited Items Check</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tc>
                  <a:txBody>
                    <a:bodyPr/>
                    <a:lstStyle/>
                    <a:p>
                      <a:r>
                        <a:rPr lang="en-US" sz="1600" dirty="0"/>
                        <a:t>Ensure NONE of the items planned to purchase over-the-counter are on the prohibited list.</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90777841"/>
                  </a:ext>
                </a:extLst>
              </a:tr>
              <a:tr h="370840">
                <a:tc>
                  <a:txBody>
                    <a:bodyPr/>
                    <a:lstStyle/>
                    <a:p>
                      <a:pPr algn="ctr"/>
                      <a:r>
                        <a:rPr lang="en-US" sz="1600" b="1" dirty="0">
                          <a:solidFill>
                            <a:schemeClr val="bg1">
                              <a:lumMod val="75000"/>
                            </a:schemeClr>
                          </a:solidFill>
                        </a:rPr>
                        <a:t>6</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65000"/>
                        <a:lumOff val="35000"/>
                      </a:schemeClr>
                    </a:solidFill>
                  </a:tcPr>
                </a:tc>
                <a:tc>
                  <a:txBody>
                    <a:bodyPr/>
                    <a:lstStyle/>
                    <a:p>
                      <a:pPr algn="ctr"/>
                      <a:r>
                        <a:rPr lang="en-US" sz="1600" b="1" dirty="0"/>
                        <a:t>Forms, Forms, Forms</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2">
                        <a:lumMod val="40000"/>
                        <a:lumOff val="60000"/>
                      </a:schemeClr>
                    </a:solidFill>
                  </a:tcPr>
                </a:tc>
                <a:tc>
                  <a:txBody>
                    <a:bodyPr/>
                    <a:lstStyle/>
                    <a:p>
                      <a:r>
                        <a:rPr lang="en-US" sz="1600" dirty="0"/>
                        <a:t>Ensure all necessary documents have been obtained and you know what is to be done with them (Business Meal Forms, Written Determinations, Waivers, </a:t>
                      </a:r>
                      <a:r>
                        <a:rPr lang="en-US" sz="1600" dirty="0" err="1"/>
                        <a:t>etc</a:t>
                      </a:r>
                      <a:r>
                        <a:rPr lang="en-US" sz="1600" dirty="0"/>
                        <a:t>)</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89510683"/>
                  </a:ext>
                </a:extLst>
              </a:tr>
            </a:tbl>
          </a:graphicData>
        </a:graphic>
      </p:graphicFrame>
      <p:sp>
        <p:nvSpPr>
          <p:cNvPr id="3" name="TextBox 2">
            <a:extLst>
              <a:ext uri="{FF2B5EF4-FFF2-40B4-BE49-F238E27FC236}">
                <a16:creationId xmlns:a16="http://schemas.microsoft.com/office/drawing/2014/main" id="{D9C78CEB-C20C-12F2-F2E3-C195382D5E99}"/>
              </a:ext>
            </a:extLst>
          </p:cNvPr>
          <p:cNvSpPr txBox="1"/>
          <p:nvPr/>
        </p:nvSpPr>
        <p:spPr>
          <a:xfrm>
            <a:off x="76200" y="6400800"/>
            <a:ext cx="1828800" cy="381000"/>
          </a:xfrm>
          <a:prstGeom prst="rect">
            <a:avLst/>
          </a:prstGeom>
        </p:spPr>
        <p:txBody>
          <a:bodyPr vert="horz" wrap="square" lIns="0" tIns="0" rIns="0" bIns="0" rtlCol="0">
            <a:noAutofit/>
          </a:bodyPr>
          <a:lstStyle/>
          <a:p>
            <a:pPr algn="ctr"/>
            <a:r>
              <a:rPr lang="en-US" sz="1800" b="1" dirty="0">
                <a:highlight>
                  <a:srgbClr val="003E74"/>
                </a:highlight>
                <a:hlinkClick r:id="rId2" action="ppaction://hlinksldjump"/>
              </a:rPr>
              <a:t>Back to Slide 1</a:t>
            </a:r>
            <a:endParaRPr lang="en-US" sz="1800" b="1" dirty="0">
              <a:highlight>
                <a:srgbClr val="003E74"/>
              </a:highlight>
            </a:endParaRPr>
          </a:p>
        </p:txBody>
      </p:sp>
    </p:spTree>
    <p:extLst>
      <p:ext uri="{BB962C8B-B14F-4D97-AF65-F5344CB8AC3E}">
        <p14:creationId xmlns:p14="http://schemas.microsoft.com/office/powerpoint/2010/main" val="351966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26B7-7757-741E-FD94-3DD877F1DFA0}"/>
              </a:ext>
            </a:extLst>
          </p:cNvPr>
          <p:cNvSpPr>
            <a:spLocks noGrp="1"/>
          </p:cNvSpPr>
          <p:nvPr>
            <p:ph type="title"/>
          </p:nvPr>
        </p:nvSpPr>
        <p:spPr/>
        <p:txBody>
          <a:bodyPr/>
          <a:lstStyle/>
          <a:p>
            <a:r>
              <a:rPr lang="en-US" dirty="0"/>
              <a:t>Where do I go from here?</a:t>
            </a:r>
          </a:p>
        </p:txBody>
      </p:sp>
      <p:sp>
        <p:nvSpPr>
          <p:cNvPr id="4" name="TextBox 3">
            <a:extLst>
              <a:ext uri="{FF2B5EF4-FFF2-40B4-BE49-F238E27FC236}">
                <a16:creationId xmlns:a16="http://schemas.microsoft.com/office/drawing/2014/main" id="{BCB99222-07EE-B6A5-780F-4ECED8834F5B}"/>
              </a:ext>
            </a:extLst>
          </p:cNvPr>
          <p:cNvSpPr txBox="1"/>
          <p:nvPr/>
        </p:nvSpPr>
        <p:spPr>
          <a:xfrm>
            <a:off x="249409" y="2057401"/>
            <a:ext cx="3192706" cy="707886"/>
          </a:xfrm>
          <a:prstGeom prst="rect">
            <a:avLst/>
          </a:prstGeom>
          <a:noFill/>
        </p:spPr>
        <p:txBody>
          <a:bodyPr wrap="square">
            <a:spAutoFit/>
          </a:bodyPr>
          <a:lstStyle/>
          <a:p>
            <a:pPr algn="ctr"/>
            <a:r>
              <a:rPr lang="en-US" sz="2000" b="1" dirty="0">
                <a:solidFill>
                  <a:schemeClr val="bg1"/>
                </a:solidFill>
              </a:rPr>
              <a:t>Path 1:</a:t>
            </a:r>
            <a:r>
              <a:rPr lang="en-US" sz="2000" dirty="0">
                <a:solidFill>
                  <a:schemeClr val="bg1"/>
                </a:solidFill>
              </a:rPr>
              <a:t> I need a refresher on the Procurement Rules</a:t>
            </a:r>
            <a:endParaRPr lang="en-US" sz="2000" dirty="0"/>
          </a:p>
        </p:txBody>
      </p:sp>
      <p:sp>
        <p:nvSpPr>
          <p:cNvPr id="5" name="TextBox 4">
            <a:extLst>
              <a:ext uri="{FF2B5EF4-FFF2-40B4-BE49-F238E27FC236}">
                <a16:creationId xmlns:a16="http://schemas.microsoft.com/office/drawing/2014/main" id="{F6C664F7-C6EC-3F62-310E-792443C97FCD}"/>
              </a:ext>
            </a:extLst>
          </p:cNvPr>
          <p:cNvSpPr txBox="1"/>
          <p:nvPr/>
        </p:nvSpPr>
        <p:spPr>
          <a:xfrm>
            <a:off x="5692274" y="2057400"/>
            <a:ext cx="3192706" cy="707886"/>
          </a:xfrm>
          <a:prstGeom prst="rect">
            <a:avLst/>
          </a:prstGeom>
          <a:noFill/>
        </p:spPr>
        <p:txBody>
          <a:bodyPr wrap="square">
            <a:spAutoFit/>
          </a:bodyPr>
          <a:lstStyle/>
          <a:p>
            <a:pPr algn="ctr"/>
            <a:r>
              <a:rPr lang="en-US" sz="2000" b="1" dirty="0">
                <a:solidFill>
                  <a:schemeClr val="bg1"/>
                </a:solidFill>
              </a:rPr>
              <a:t>Path 2: </a:t>
            </a:r>
            <a:r>
              <a:rPr lang="en-US" sz="2000" dirty="0">
                <a:solidFill>
                  <a:schemeClr val="bg1"/>
                </a:solidFill>
              </a:rPr>
              <a:t>What do I do with all my  forms?</a:t>
            </a:r>
            <a:endParaRPr lang="en-US" sz="2000" dirty="0"/>
          </a:p>
        </p:txBody>
      </p:sp>
      <p:sp>
        <p:nvSpPr>
          <p:cNvPr id="11" name="TextBox 10">
            <a:extLst>
              <a:ext uri="{FF2B5EF4-FFF2-40B4-BE49-F238E27FC236}">
                <a16:creationId xmlns:a16="http://schemas.microsoft.com/office/drawing/2014/main" id="{8A892959-88E2-5A1E-81E4-73DC4C7A277D}"/>
              </a:ext>
            </a:extLst>
          </p:cNvPr>
          <p:cNvSpPr txBox="1"/>
          <p:nvPr/>
        </p:nvSpPr>
        <p:spPr>
          <a:xfrm>
            <a:off x="226769" y="4772252"/>
            <a:ext cx="3278431" cy="1552348"/>
          </a:xfrm>
          <a:prstGeom prst="rect">
            <a:avLst/>
          </a:prstGeom>
          <a:noFill/>
        </p:spPr>
        <p:txBody>
          <a:bodyPr wrap="square">
            <a:spAutoFit/>
          </a:bodyPr>
          <a:lstStyle/>
          <a:p>
            <a:pPr marL="801688" lvl="2" indent="-801688">
              <a:buClr>
                <a:srgbClr val="FFFF00"/>
              </a:buClr>
              <a:buNone/>
            </a:pPr>
            <a:r>
              <a:rPr lang="en-US" sz="1600" b="1" dirty="0">
                <a:solidFill>
                  <a:srgbClr val="FFFF00"/>
                </a:solidFill>
                <a:hlinkClick r:id="rId2" action="ppaction://hlinksldjump"/>
              </a:rPr>
              <a:t>Step 2.  Check for Mandatory and Optional</a:t>
            </a:r>
            <a:endParaRPr lang="en-US" sz="1600" b="1" dirty="0">
              <a:solidFill>
                <a:srgbClr val="FFFF00"/>
              </a:solidFill>
            </a:endParaRPr>
          </a:p>
          <a:p>
            <a:pPr marL="0" lvl="2" indent="0">
              <a:buClr>
                <a:srgbClr val="FFFF00"/>
              </a:buClr>
              <a:buNone/>
            </a:pPr>
            <a:r>
              <a:rPr lang="en-US" sz="1600" b="1" dirty="0">
                <a:solidFill>
                  <a:srgbClr val="FFFF00"/>
                </a:solidFill>
                <a:hlinkClick r:id="rId3" action="ppaction://hlinksldjump"/>
              </a:rPr>
              <a:t>Step 3.  Micro or Small Vendor</a:t>
            </a:r>
            <a:endParaRPr lang="en-US" sz="1600" b="1" dirty="0">
              <a:solidFill>
                <a:srgbClr val="FFFF00"/>
              </a:solidFill>
            </a:endParaRPr>
          </a:p>
          <a:p>
            <a:pPr marL="0" lvl="2" indent="0">
              <a:buClr>
                <a:srgbClr val="FFFF00"/>
              </a:buClr>
              <a:buNone/>
            </a:pPr>
            <a:r>
              <a:rPr lang="en-US" sz="1600" b="1" dirty="0">
                <a:solidFill>
                  <a:srgbClr val="FFFF00"/>
                </a:solidFill>
                <a:hlinkClick r:id="rId4" action="ppaction://hlinksldjump"/>
              </a:rPr>
              <a:t>Step 4.  Tax Exempt Form</a:t>
            </a:r>
            <a:endParaRPr lang="en-US" sz="1600" b="1" dirty="0">
              <a:solidFill>
                <a:srgbClr val="FFFF00"/>
              </a:solidFill>
            </a:endParaRPr>
          </a:p>
          <a:p>
            <a:pPr marL="0" lvl="2" indent="0">
              <a:buClr>
                <a:srgbClr val="FFFF00"/>
              </a:buClr>
              <a:buNone/>
            </a:pPr>
            <a:r>
              <a:rPr lang="en-US" sz="1600" b="1" dirty="0">
                <a:solidFill>
                  <a:srgbClr val="FFFF00"/>
                </a:solidFill>
                <a:hlinkClick r:id="rId5" action="ppaction://hlinksldjump"/>
              </a:rPr>
              <a:t>Step 5.  Prohibited Items Check</a:t>
            </a:r>
            <a:endParaRPr lang="en-US" sz="1600" b="1" dirty="0">
              <a:solidFill>
                <a:srgbClr val="FFFF00"/>
              </a:solidFill>
            </a:endParaRPr>
          </a:p>
        </p:txBody>
      </p:sp>
      <p:pic>
        <p:nvPicPr>
          <p:cNvPr id="13" name="Picture 12" descr="A red arrow pointing to two arrows">
            <a:extLst>
              <a:ext uri="{FF2B5EF4-FFF2-40B4-BE49-F238E27FC236}">
                <a16:creationId xmlns:a16="http://schemas.microsoft.com/office/drawing/2014/main" id="{FCC72965-515F-E0A8-6BC3-3D69B6D7C323}"/>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10800000">
            <a:off x="3430632" y="1981200"/>
            <a:ext cx="2261641" cy="2156797"/>
          </a:xfrm>
          <a:prstGeom prst="rect">
            <a:avLst/>
          </a:prstGeom>
        </p:spPr>
      </p:pic>
      <p:sp>
        <p:nvSpPr>
          <p:cNvPr id="14" name="Rectangle: Rounded Corners 13">
            <a:extLst>
              <a:ext uri="{FF2B5EF4-FFF2-40B4-BE49-F238E27FC236}">
                <a16:creationId xmlns:a16="http://schemas.microsoft.com/office/drawing/2014/main" id="{84A5938D-443B-5991-BEF0-A0332A36262F}"/>
              </a:ext>
            </a:extLst>
          </p:cNvPr>
          <p:cNvSpPr/>
          <p:nvPr/>
        </p:nvSpPr>
        <p:spPr>
          <a:xfrm>
            <a:off x="5692273" y="2845650"/>
            <a:ext cx="3097104" cy="1857925"/>
          </a:xfrm>
          <a:prstGeom prst="roundRect">
            <a:avLst/>
          </a:prstGeom>
          <a:solidFill>
            <a:srgbClr val="00B050"/>
          </a:solidFill>
          <a:ln w="381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You already know all the detailed procurement rules and just need to know how to attach and retain the forms: </a:t>
            </a:r>
          </a:p>
          <a:p>
            <a:pPr algn="ctr"/>
            <a:r>
              <a:rPr lang="en-US" dirty="0">
                <a:solidFill>
                  <a:schemeClr val="bg1"/>
                </a:solidFill>
              </a:rPr>
              <a:t>Go Directly to Step 5, slide 35 through Step 6 to Complete this training.</a:t>
            </a:r>
            <a:endParaRPr lang="en-US" sz="1600" dirty="0">
              <a:solidFill>
                <a:schemeClr val="bg1"/>
              </a:solidFill>
            </a:endParaRPr>
          </a:p>
        </p:txBody>
      </p:sp>
      <p:sp>
        <p:nvSpPr>
          <p:cNvPr id="15" name="Rectangle: Rounded Corners 14">
            <a:extLst>
              <a:ext uri="{FF2B5EF4-FFF2-40B4-BE49-F238E27FC236}">
                <a16:creationId xmlns:a16="http://schemas.microsoft.com/office/drawing/2014/main" id="{FF080BD5-4607-C63A-19C3-B5E3453F3B6A}"/>
              </a:ext>
            </a:extLst>
          </p:cNvPr>
          <p:cNvSpPr/>
          <p:nvPr/>
        </p:nvSpPr>
        <p:spPr>
          <a:xfrm>
            <a:off x="297210" y="2845650"/>
            <a:ext cx="3097104" cy="1857925"/>
          </a:xfrm>
          <a:prstGeom prst="roundRect">
            <a:avLst/>
          </a:prstGeom>
          <a:solidFill>
            <a:srgbClr val="00B050"/>
          </a:solidFill>
          <a:ln w="381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What procurement rules? There are procurement rules I have to follow for over-the-counter purchases:</a:t>
            </a:r>
          </a:p>
          <a:p>
            <a:pPr algn="ctr"/>
            <a:r>
              <a:rPr lang="en-US" dirty="0">
                <a:solidFill>
                  <a:schemeClr val="bg1"/>
                </a:solidFill>
              </a:rPr>
              <a:t>Continue through the detailed slides starting on Step 2.</a:t>
            </a:r>
          </a:p>
        </p:txBody>
      </p:sp>
      <p:pic>
        <p:nvPicPr>
          <p:cNvPr id="1028" name="Picture 4" descr="Yield Sign Stock Illustration - Download Image Now - Yield Sign, Vector,  Cut Out - iStock">
            <a:extLst>
              <a:ext uri="{FF2B5EF4-FFF2-40B4-BE49-F238E27FC236}">
                <a16:creationId xmlns:a16="http://schemas.microsoft.com/office/drawing/2014/main" id="{E6068A5A-0BED-9220-51B3-6A2F6BEB3B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6699" y="1038622"/>
            <a:ext cx="1380990" cy="1219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CE8A8E-3343-C2F4-B457-A32E77E85B49}"/>
              </a:ext>
            </a:extLst>
          </p:cNvPr>
          <p:cNvSpPr txBox="1"/>
          <p:nvPr/>
        </p:nvSpPr>
        <p:spPr>
          <a:xfrm>
            <a:off x="5692274" y="4807803"/>
            <a:ext cx="3278431" cy="830997"/>
          </a:xfrm>
          <a:prstGeom prst="rect">
            <a:avLst/>
          </a:prstGeom>
          <a:noFill/>
        </p:spPr>
        <p:txBody>
          <a:bodyPr wrap="square">
            <a:spAutoFit/>
          </a:bodyPr>
          <a:lstStyle/>
          <a:p>
            <a:pPr marL="0" lvl="2" indent="0">
              <a:buClr>
                <a:srgbClr val="FFFF00"/>
              </a:buClr>
              <a:buNone/>
            </a:pPr>
            <a:r>
              <a:rPr lang="en-US" b="1" dirty="0">
                <a:solidFill>
                  <a:srgbClr val="FFFF00"/>
                </a:solidFill>
                <a:hlinkClick r:id="rId9" action="ppaction://hlinksldjump"/>
              </a:rPr>
              <a:t>Step 5.  Prohibited Items Check, Business Meal Exception, Slide 35</a:t>
            </a:r>
            <a:endParaRPr lang="en-US" sz="1600" b="1" dirty="0">
              <a:solidFill>
                <a:srgbClr val="FFFF00"/>
              </a:solidFill>
            </a:endParaRPr>
          </a:p>
        </p:txBody>
      </p:sp>
    </p:spTree>
    <p:extLst>
      <p:ext uri="{BB962C8B-B14F-4D97-AF65-F5344CB8AC3E}">
        <p14:creationId xmlns:p14="http://schemas.microsoft.com/office/powerpoint/2010/main" val="13546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92208-8D75-9BF3-C866-941D5D635C67}"/>
              </a:ext>
            </a:extLst>
          </p:cNvPr>
          <p:cNvSpPr>
            <a:spLocks noGrp="1"/>
          </p:cNvSpPr>
          <p:nvPr>
            <p:ph type="ctrTitle" sz="quarter"/>
          </p:nvPr>
        </p:nvSpPr>
        <p:spPr>
          <a:xfrm>
            <a:off x="1527270" y="1412778"/>
            <a:ext cx="6473730" cy="1470025"/>
          </a:xfrm>
        </p:spPr>
        <p:txBody>
          <a:bodyPr/>
          <a:lstStyle/>
          <a:p>
            <a:r>
              <a:rPr lang="en-US" dirty="0"/>
              <a:t>Step 2. </a:t>
            </a:r>
            <a:br>
              <a:rPr lang="en-US" dirty="0"/>
            </a:br>
            <a:r>
              <a:rPr lang="en-US" dirty="0"/>
              <a:t>Check for Mandatory </a:t>
            </a:r>
            <a:br>
              <a:rPr lang="en-US" dirty="0"/>
            </a:br>
            <a:r>
              <a:rPr lang="en-US" dirty="0"/>
              <a:t>and Optional</a:t>
            </a:r>
          </a:p>
        </p:txBody>
      </p:sp>
      <p:sp>
        <p:nvSpPr>
          <p:cNvPr id="5" name="Subtitle 4">
            <a:extLst>
              <a:ext uri="{FF2B5EF4-FFF2-40B4-BE49-F238E27FC236}">
                <a16:creationId xmlns:a16="http://schemas.microsoft.com/office/drawing/2014/main" id="{25D8D454-469A-1A9B-6978-DFEC516B238F}"/>
              </a:ext>
            </a:extLst>
          </p:cNvPr>
          <p:cNvSpPr>
            <a:spLocks noGrp="1"/>
          </p:cNvSpPr>
          <p:nvPr>
            <p:ph type="subTitle" idx="1"/>
          </p:nvPr>
        </p:nvSpPr>
        <p:spPr/>
        <p:txBody>
          <a:bodyPr/>
          <a:lstStyle/>
          <a:p>
            <a:r>
              <a:rPr lang="en-US" dirty="0"/>
              <a:t>Ensure the items / services are NOT provided by a mandatory source, contract, or optional state contract. (APSPM Chapter 2)</a:t>
            </a:r>
          </a:p>
          <a:p>
            <a:endParaRPr lang="en-US" dirty="0"/>
          </a:p>
        </p:txBody>
      </p:sp>
      <p:sp>
        <p:nvSpPr>
          <p:cNvPr id="4" name="Text Placeholder 3">
            <a:extLst>
              <a:ext uri="{FF2B5EF4-FFF2-40B4-BE49-F238E27FC236}">
                <a16:creationId xmlns:a16="http://schemas.microsoft.com/office/drawing/2014/main" id="{DFC10A5B-B151-E954-4D4E-B7236E9BC6D0}"/>
              </a:ext>
            </a:extLst>
          </p:cNvPr>
          <p:cNvSpPr>
            <a:spLocks noGrp="1"/>
          </p:cNvSpPr>
          <p:nvPr>
            <p:ph type="body" sz="quarter" idx="16"/>
          </p:nvPr>
        </p:nvSpPr>
        <p:spPr/>
        <p:txBody>
          <a:bodyPr/>
          <a:lstStyle/>
          <a:p>
            <a:r>
              <a:rPr lang="en-US" dirty="0"/>
              <a:t>OTC </a:t>
            </a:r>
            <a:r>
              <a:rPr lang="en-US" dirty="0" err="1"/>
              <a:t>pCard</a:t>
            </a:r>
            <a:r>
              <a:rPr lang="en-US" dirty="0"/>
              <a:t> Steps</a:t>
            </a:r>
          </a:p>
        </p:txBody>
      </p:sp>
      <p:sp>
        <p:nvSpPr>
          <p:cNvPr id="6" name="TextBox 5">
            <a:extLst>
              <a:ext uri="{FF2B5EF4-FFF2-40B4-BE49-F238E27FC236}">
                <a16:creationId xmlns:a16="http://schemas.microsoft.com/office/drawing/2014/main" id="{CE7F4E59-A98F-EC09-BFD2-993F706F8AE3}"/>
              </a:ext>
            </a:extLst>
          </p:cNvPr>
          <p:cNvSpPr txBox="1"/>
          <p:nvPr/>
        </p:nvSpPr>
        <p:spPr>
          <a:xfrm>
            <a:off x="76200" y="6400800"/>
            <a:ext cx="1828800" cy="381000"/>
          </a:xfrm>
          <a:prstGeom prst="rect">
            <a:avLst/>
          </a:prstGeom>
        </p:spPr>
        <p:txBody>
          <a:bodyPr vert="horz" wrap="square" lIns="0" tIns="0" rIns="0" bIns="0" rtlCol="0">
            <a:noAutofit/>
          </a:bodyPr>
          <a:lstStyle/>
          <a:p>
            <a:pPr algn="ctr"/>
            <a:r>
              <a:rPr lang="en-US" sz="1800" b="1" dirty="0">
                <a:highlight>
                  <a:srgbClr val="003E74"/>
                </a:highlight>
                <a:hlinkClick r:id="rId2" action="ppaction://hlinksldjump"/>
              </a:rPr>
              <a:t>Back to Slide 1</a:t>
            </a:r>
            <a:endParaRPr lang="en-US" sz="1800" b="1" dirty="0">
              <a:highlight>
                <a:srgbClr val="003E74"/>
              </a:highlight>
            </a:endParaRPr>
          </a:p>
        </p:txBody>
      </p:sp>
    </p:spTree>
    <p:extLst>
      <p:ext uri="{BB962C8B-B14F-4D97-AF65-F5344CB8AC3E}">
        <p14:creationId xmlns:p14="http://schemas.microsoft.com/office/powerpoint/2010/main" val="3392257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jkNJHzGQUCKtcIWlnchB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jkNJHzGQUCKtcIWlnchBA"/>
</p:tagLst>
</file>

<file path=ppt/theme/theme1.xml><?xml version="1.0" encoding="utf-8"?>
<a:theme xmlns:a="http://schemas.openxmlformats.org/drawingml/2006/main" name="2013_blank_new">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extLst>
    <a:ext uri="{05A4C25C-085E-4340-85A3-A5531E510DB2}">
      <thm15:themeFamily xmlns:thm15="http://schemas.microsoft.com/office/thememl/2012/main" name="blank.potx" id="{B8E0C848-EDFC-4268-ABDD-481DCD691FBE}" vid="{E3F414E3-20CE-485F-B826-9B22D07AFF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64CCA8D3CAC4F8505B1BEBB9D8B87" ma:contentTypeVersion="4" ma:contentTypeDescription="Create a new document." ma:contentTypeScope="" ma:versionID="6c421dcb4c8fbf8b39b475f7f3c98f43">
  <xsd:schema xmlns:xsd="http://www.w3.org/2001/XMLSchema" xmlns:xs="http://www.w3.org/2001/XMLSchema" xmlns:p="http://schemas.microsoft.com/office/2006/metadata/properties" xmlns:ns2="46d00ab0-f9ef-4561-8754-ce56aae18f64" targetNamespace="http://schemas.microsoft.com/office/2006/metadata/properties" ma:root="true" ma:fieldsID="7a280dd1f591bc385efba6837bb7611e" ns2:_="">
    <xsd:import namespace="46d00ab0-f9ef-4561-8754-ce56aae18f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d00ab0-f9ef-4561-8754-ce56aae18f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31FE94-327D-49A4-A905-4C636BAC2D7E}">
  <ds:schemaRefs>
    <ds:schemaRef ds:uri="http://purl.org/dc/terms/"/>
    <ds:schemaRef ds:uri="http://schemas.microsoft.com/office/infopath/2007/PartnerControls"/>
    <ds:schemaRef ds:uri="http://purl.org/dc/dcmitype/"/>
    <ds:schemaRef ds:uri="46d00ab0-f9ef-4561-8754-ce56aae18f64"/>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31F3493-E61B-4D8A-8A64-3A99B46474AC}">
  <ds:schemaRefs>
    <ds:schemaRef ds:uri="http://schemas.microsoft.com/sharepoint/v3/contenttype/forms"/>
  </ds:schemaRefs>
</ds:datastoreItem>
</file>

<file path=customXml/itemProps3.xml><?xml version="1.0" encoding="utf-8"?>
<ds:datastoreItem xmlns:ds="http://schemas.openxmlformats.org/officeDocument/2006/customXml" ds:itemID="{58AB86ED-8474-4533-902B-E39132DD4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d00ab0-f9ef-4561-8754-ce56aae18f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4209</Words>
  <Application>Microsoft Office PowerPoint</Application>
  <PresentationFormat>On-screen Show (4:3)</PresentationFormat>
  <Paragraphs>387</Paragraphs>
  <Slides>44</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5" baseType="lpstr">
      <vt:lpstr>Arial</vt:lpstr>
      <vt:lpstr>Bradley Hand ITC</vt:lpstr>
      <vt:lpstr>Calibri Light</vt:lpstr>
      <vt:lpstr>Century Gothic</vt:lpstr>
      <vt:lpstr>Courier New</vt:lpstr>
      <vt:lpstr>News Gothic MT</vt:lpstr>
      <vt:lpstr>Times</vt:lpstr>
      <vt:lpstr>Trebuchet MS</vt:lpstr>
      <vt:lpstr>Wingdings</vt:lpstr>
      <vt:lpstr>2013_blank_new</vt:lpstr>
      <vt:lpstr>think-cell Slide</vt:lpstr>
      <vt:lpstr>VCCS  Shared Services Center</vt:lpstr>
      <vt:lpstr>PowerPoint Presentation</vt:lpstr>
      <vt:lpstr>PowerPoint Presentation</vt:lpstr>
      <vt:lpstr>PowerPoint Presentation</vt:lpstr>
      <vt:lpstr>PowerPoint Presentation</vt:lpstr>
      <vt:lpstr>PowerPoint Presentation</vt:lpstr>
      <vt:lpstr>PowerPoint Presentation</vt:lpstr>
      <vt:lpstr>Where do I go from here?</vt:lpstr>
      <vt:lpstr>Step 2.  Check for Mandatory  and Optional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3.  Micro or Small Vendor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4.  Tax Exempt Form</vt:lpstr>
      <vt:lpstr>PowerPoint Presentation</vt:lpstr>
      <vt:lpstr>Step 5.  Prohibited Items Check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6.  Forms, Forms, 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VCCS  Shared Services Center</dc:title>
  <dc:creator/>
  <dc:description>Template version: 24 February 2015</dc:description>
  <cp:lastModifiedBy/>
  <cp:revision>6</cp:revision>
  <dcterms:created xsi:type="dcterms:W3CDTF">2016-01-25T03:49:55Z</dcterms:created>
  <dcterms:modified xsi:type="dcterms:W3CDTF">2023-12-13T15:37:53Z</dcterms:modified>
  <cp:category>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fa7a1fb-3f48-4fd9-bce0-6283cfafd648_Enabled">
    <vt:lpwstr>true</vt:lpwstr>
  </property>
  <property fmtid="{D5CDD505-2E9C-101B-9397-08002B2CF9AE}" pid="3" name="MSIP_Label_ffa7a1fb-3f48-4fd9-bce0-6283cfafd648_SetDate">
    <vt:lpwstr>2022-08-17T15:45:51Z</vt:lpwstr>
  </property>
  <property fmtid="{D5CDD505-2E9C-101B-9397-08002B2CF9AE}" pid="4" name="MSIP_Label_ffa7a1fb-3f48-4fd9-bce0-6283cfafd648_Method">
    <vt:lpwstr>Standard</vt:lpwstr>
  </property>
  <property fmtid="{D5CDD505-2E9C-101B-9397-08002B2CF9AE}" pid="5" name="MSIP_Label_ffa7a1fb-3f48-4fd9-bce0-6283cfafd648_Name">
    <vt:lpwstr>defa4170-0d19-0005-0004-bc88714345d2</vt:lpwstr>
  </property>
  <property fmtid="{D5CDD505-2E9C-101B-9397-08002B2CF9AE}" pid="6" name="MSIP_Label_ffa7a1fb-3f48-4fd9-bce0-6283cfafd648_SiteId">
    <vt:lpwstr>fab6beb5-3604-42df-bddc-f4e9ddd654d5</vt:lpwstr>
  </property>
  <property fmtid="{D5CDD505-2E9C-101B-9397-08002B2CF9AE}" pid="7" name="MSIP_Label_ffa7a1fb-3f48-4fd9-bce0-6283cfafd648_ActionId">
    <vt:lpwstr>c95fc0f9-7c09-4a2b-b6ba-ac45386605c3</vt:lpwstr>
  </property>
  <property fmtid="{D5CDD505-2E9C-101B-9397-08002B2CF9AE}" pid="8" name="MSIP_Label_ffa7a1fb-3f48-4fd9-bce0-6283cfafd648_ContentBits">
    <vt:lpwstr>0</vt:lpwstr>
  </property>
  <property fmtid="{D5CDD505-2E9C-101B-9397-08002B2CF9AE}" pid="9" name="ContentTypeId">
    <vt:lpwstr>0x01010042564CCA8D3CAC4F8505B1BEBB9D8B87</vt:lpwstr>
  </property>
</Properties>
</file>