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49" r:id="rId5"/>
    <p:sldMasterId id="2147483650" r:id="rId6"/>
    <p:sldMasterId id="2147483684" r:id="rId7"/>
    <p:sldMasterId id="2147483696" r:id="rId8"/>
    <p:sldMasterId id="2147483753" r:id="rId9"/>
  </p:sldMasterIdLst>
  <p:notesMasterIdLst>
    <p:notesMasterId r:id="rId40"/>
  </p:notesMasterIdLst>
  <p:sldIdLst>
    <p:sldId id="300" r:id="rId10"/>
    <p:sldId id="308" r:id="rId11"/>
    <p:sldId id="901" r:id="rId12"/>
    <p:sldId id="828" r:id="rId13"/>
    <p:sldId id="884" r:id="rId14"/>
    <p:sldId id="878" r:id="rId15"/>
    <p:sldId id="879" r:id="rId16"/>
    <p:sldId id="880" r:id="rId17"/>
    <p:sldId id="881" r:id="rId18"/>
    <p:sldId id="882" r:id="rId19"/>
    <p:sldId id="892" r:id="rId20"/>
    <p:sldId id="893" r:id="rId21"/>
    <p:sldId id="894" r:id="rId22"/>
    <p:sldId id="895" r:id="rId23"/>
    <p:sldId id="896" r:id="rId24"/>
    <p:sldId id="897" r:id="rId25"/>
    <p:sldId id="898" r:id="rId26"/>
    <p:sldId id="899" r:id="rId27"/>
    <p:sldId id="900" r:id="rId28"/>
    <p:sldId id="829" r:id="rId29"/>
    <p:sldId id="877" r:id="rId30"/>
    <p:sldId id="886" r:id="rId31"/>
    <p:sldId id="833" r:id="rId32"/>
    <p:sldId id="887" r:id="rId33"/>
    <p:sldId id="883" r:id="rId34"/>
    <p:sldId id="902" r:id="rId35"/>
    <p:sldId id="888" r:id="rId36"/>
    <p:sldId id="889" r:id="rId37"/>
    <p:sldId id="890" r:id="rId38"/>
    <p:sldId id="89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a:srgbClr val="004E94"/>
    <a:srgbClr val="830B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ED5CD-40FE-43B0-8DD2-5DF0BB1868E5}" type="datetimeFigureOut">
              <a:rPr lang="en-US" smtClean="0"/>
              <a:t>7/24/2024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4F5D4-55C5-40FE-9C73-060E33D47D14}" type="slidenum">
              <a:rPr lang="en-US" smtClean="0"/>
              <a:t>‹#›</a:t>
            </a:fld>
            <a:endParaRPr lang="en-US"/>
          </a:p>
        </p:txBody>
      </p:sp>
    </p:spTree>
    <p:extLst>
      <p:ext uri="{BB962C8B-B14F-4D97-AF65-F5344CB8AC3E}">
        <p14:creationId xmlns:p14="http://schemas.microsoft.com/office/powerpoint/2010/main" val="60084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E57F198E-435E-054C-80A1-BD7691F2B582}"/>
              </a:ext>
            </a:extLst>
          </p:cNvPr>
          <p:cNvSpPr>
            <a:spLocks noGrp="1" noChangeArrowheads="1"/>
          </p:cNvSpPr>
          <p:nvPr>
            <p:ph type="title"/>
          </p:nvPr>
        </p:nvSpPr>
        <p:spPr bwMode="auto">
          <a:xfrm>
            <a:off x="0" y="297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8600" tIns="0" rIns="0" bIns="0" numCol="1" anchor="b"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229837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6624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34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57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6A3D-6D1D-8075-A9B1-808CB47E795B}"/>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82AC8-6D07-4307-4926-6C5C69A2993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567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4204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97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55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17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5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419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Tree>
    <p:extLst>
      <p:ext uri="{BB962C8B-B14F-4D97-AF65-F5344CB8AC3E}">
        <p14:creationId xmlns:p14="http://schemas.microsoft.com/office/powerpoint/2010/main" val="2558099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82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533400"/>
            <a:ext cx="5111750" cy="55927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2640563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2280903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954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93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87941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34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5794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20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83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860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676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69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457200"/>
            <a:ext cx="5111750" cy="56689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340431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89231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40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950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Tree>
    <p:extLst>
      <p:ext uri="{BB962C8B-B14F-4D97-AF65-F5344CB8AC3E}">
        <p14:creationId xmlns:p14="http://schemas.microsoft.com/office/powerpoint/2010/main" val="209818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52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Tree>
    <p:extLst>
      <p:ext uri="{BB962C8B-B14F-4D97-AF65-F5344CB8AC3E}">
        <p14:creationId xmlns:p14="http://schemas.microsoft.com/office/powerpoint/2010/main" val="2062520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5814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5814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2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Tree>
    <p:extLst>
      <p:ext uri="{BB962C8B-B14F-4D97-AF65-F5344CB8AC3E}">
        <p14:creationId xmlns:p14="http://schemas.microsoft.com/office/powerpoint/2010/main" val="4018006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4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2708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502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36906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56129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993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58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5814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581400" cy="3962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50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80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94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Tree>
    <p:extLst>
      <p:ext uri="{BB962C8B-B14F-4D97-AF65-F5344CB8AC3E}">
        <p14:creationId xmlns:p14="http://schemas.microsoft.com/office/powerpoint/2010/main" val="2370955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97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8600" tIns="0" rIns="0" bIns="0" numCol="1" anchor="b" anchorCtr="0" compatLnSpc="1">
            <a:prstTxWarp prst="textNoShape">
              <a:avLst/>
            </a:prstTxWarp>
          </a:bodyPr>
          <a:lstStyle/>
          <a:p>
            <a:pPr lvl="0"/>
            <a:endParaRPr lang="en-US" altLang="en-US"/>
          </a:p>
        </p:txBody>
      </p:sp>
      <p:grpSp>
        <p:nvGrpSpPr>
          <p:cNvPr id="8" name="Group 7">
            <a:extLst>
              <a:ext uri="{FF2B5EF4-FFF2-40B4-BE49-F238E27FC236}">
                <a16:creationId xmlns:a16="http://schemas.microsoft.com/office/drawing/2014/main" id="{3D035F09-2214-D84E-A1EF-BE2A4D748D95}"/>
              </a:ext>
            </a:extLst>
          </p:cNvPr>
          <p:cNvGrpSpPr/>
          <p:nvPr userDrawn="1"/>
        </p:nvGrpSpPr>
        <p:grpSpPr>
          <a:xfrm>
            <a:off x="114300" y="4724400"/>
            <a:ext cx="6019800" cy="1981200"/>
            <a:chOff x="152400" y="4724400"/>
            <a:chExt cx="6019800" cy="1981200"/>
          </a:xfrm>
        </p:grpSpPr>
        <p:sp>
          <p:nvSpPr>
            <p:cNvPr id="9" name="Rectangle 8">
              <a:extLst>
                <a:ext uri="{FF2B5EF4-FFF2-40B4-BE49-F238E27FC236}">
                  <a16:creationId xmlns:a16="http://schemas.microsoft.com/office/drawing/2014/main" id="{1A4A8E18-C995-5045-85CE-FB7C3E3FFDAD}"/>
                </a:ext>
              </a:extLst>
            </p:cNvPr>
            <p:cNvSpPr/>
            <p:nvPr userDrawn="1"/>
          </p:nvSpPr>
          <p:spPr>
            <a:xfrm>
              <a:off x="152400" y="4724400"/>
              <a:ext cx="60198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9B7970-E690-834F-9563-26EC62CC0B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793" y="4935921"/>
              <a:ext cx="3431136" cy="1676400"/>
            </a:xfrm>
            <a:prstGeom prst="rect">
              <a:avLst/>
            </a:prstGeom>
          </p:spPr>
        </p:pic>
      </p:grpSp>
    </p:spTree>
  </p:cSld>
  <p:clrMap bg1="lt1" tx1="dk1" bg2="lt2" tx2="dk2" accent1="accent1" accent2="accent2" accent3="accent3" accent4="accent4" accent5="accent5" accent6="accent6" hlink="hlink" folHlink="folHlink"/>
  <p:sldLayoutIdLst>
    <p:sldLayoutId id="2147483698" r:id="rId1"/>
  </p:sldLayoutIdLst>
  <p:hf hdr="0" ftr="0"/>
  <p:txStyles>
    <p:titleStyle>
      <a:lvl1pPr algn="l" rtl="0" eaLnBrk="1" fontAlgn="base" hangingPunct="1">
        <a:spcBef>
          <a:spcPct val="0"/>
        </a:spcBef>
        <a:spcAft>
          <a:spcPct val="0"/>
        </a:spcAft>
        <a:defRPr sz="3000" b="1">
          <a:solidFill>
            <a:schemeClr val="bg1"/>
          </a:solidFill>
          <a:latin typeface="+mj-lt"/>
          <a:ea typeface="+mj-ea"/>
          <a:cs typeface="+mj-cs"/>
        </a:defRPr>
      </a:lvl1pPr>
      <a:lvl2pPr algn="l" rtl="0" eaLnBrk="1" fontAlgn="base" hangingPunct="1">
        <a:spcBef>
          <a:spcPct val="0"/>
        </a:spcBef>
        <a:spcAft>
          <a:spcPct val="0"/>
        </a:spcAft>
        <a:defRPr sz="3000" b="1">
          <a:solidFill>
            <a:schemeClr val="bg1"/>
          </a:solidFill>
          <a:latin typeface="Arial Narrow" pitchFamily="34" charset="0"/>
        </a:defRPr>
      </a:lvl2pPr>
      <a:lvl3pPr algn="l" rtl="0" eaLnBrk="1" fontAlgn="base" hangingPunct="1">
        <a:spcBef>
          <a:spcPct val="0"/>
        </a:spcBef>
        <a:spcAft>
          <a:spcPct val="0"/>
        </a:spcAft>
        <a:defRPr sz="3000" b="1">
          <a:solidFill>
            <a:schemeClr val="bg1"/>
          </a:solidFill>
          <a:latin typeface="Arial Narrow" pitchFamily="34" charset="0"/>
        </a:defRPr>
      </a:lvl3pPr>
      <a:lvl4pPr algn="l" rtl="0" eaLnBrk="1" fontAlgn="base" hangingPunct="1">
        <a:spcBef>
          <a:spcPct val="0"/>
        </a:spcBef>
        <a:spcAft>
          <a:spcPct val="0"/>
        </a:spcAft>
        <a:defRPr sz="3000" b="1">
          <a:solidFill>
            <a:schemeClr val="bg1"/>
          </a:solidFill>
          <a:latin typeface="Arial Narrow" pitchFamily="34" charset="0"/>
        </a:defRPr>
      </a:lvl4pPr>
      <a:lvl5pPr algn="l" rtl="0" eaLnBrk="1" fontAlgn="base" hangingPunct="1">
        <a:spcBef>
          <a:spcPct val="0"/>
        </a:spcBef>
        <a:spcAft>
          <a:spcPct val="0"/>
        </a:spcAft>
        <a:defRPr sz="3000" b="1">
          <a:solidFill>
            <a:schemeClr val="bg1"/>
          </a:solidFill>
          <a:latin typeface="Arial Narrow" pitchFamily="34" charset="0"/>
        </a:defRPr>
      </a:lvl5pPr>
      <a:lvl6pPr marL="342892" algn="l" rtl="0" eaLnBrk="1" fontAlgn="base" hangingPunct="1">
        <a:spcBef>
          <a:spcPct val="0"/>
        </a:spcBef>
        <a:spcAft>
          <a:spcPct val="0"/>
        </a:spcAft>
        <a:defRPr sz="3000" b="1">
          <a:solidFill>
            <a:schemeClr val="bg1"/>
          </a:solidFill>
          <a:latin typeface="Arial Narrow" pitchFamily="34" charset="0"/>
        </a:defRPr>
      </a:lvl6pPr>
      <a:lvl7pPr marL="685783" algn="l" rtl="0" eaLnBrk="1" fontAlgn="base" hangingPunct="1">
        <a:spcBef>
          <a:spcPct val="0"/>
        </a:spcBef>
        <a:spcAft>
          <a:spcPct val="0"/>
        </a:spcAft>
        <a:defRPr sz="3000" b="1">
          <a:solidFill>
            <a:schemeClr val="bg1"/>
          </a:solidFill>
          <a:latin typeface="Arial Narrow" pitchFamily="34" charset="0"/>
        </a:defRPr>
      </a:lvl7pPr>
      <a:lvl8pPr marL="1028675" algn="l" rtl="0" eaLnBrk="1" fontAlgn="base" hangingPunct="1">
        <a:spcBef>
          <a:spcPct val="0"/>
        </a:spcBef>
        <a:spcAft>
          <a:spcPct val="0"/>
        </a:spcAft>
        <a:defRPr sz="3000" b="1">
          <a:solidFill>
            <a:schemeClr val="bg1"/>
          </a:solidFill>
          <a:latin typeface="Arial Narrow" pitchFamily="34" charset="0"/>
        </a:defRPr>
      </a:lvl8pPr>
      <a:lvl9pPr marL="1371566" algn="l" rtl="0" eaLnBrk="1" fontAlgn="base" hangingPunct="1">
        <a:spcBef>
          <a:spcPct val="0"/>
        </a:spcBef>
        <a:spcAft>
          <a:spcPct val="0"/>
        </a:spcAft>
        <a:defRPr sz="3000" b="1">
          <a:solidFill>
            <a:schemeClr val="bg1"/>
          </a:solidFill>
          <a:latin typeface="Arial Narrow" pitchFamily="34" charset="0"/>
        </a:defRPr>
      </a:lvl9pPr>
    </p:titleStyle>
    <p:bodyStyle>
      <a:lvl1pPr marL="257168" indent="-257168" algn="r" rtl="0" eaLnBrk="1" fontAlgn="base" hangingPunct="1">
        <a:spcBef>
          <a:spcPct val="20000"/>
        </a:spcBef>
        <a:spcAft>
          <a:spcPct val="0"/>
        </a:spcAft>
        <a:buChar char="•"/>
        <a:defRPr sz="1500" b="1">
          <a:solidFill>
            <a:schemeClr val="tx1"/>
          </a:solidFill>
          <a:latin typeface="+mn-lt"/>
          <a:ea typeface="+mn-ea"/>
          <a:cs typeface="+mn-cs"/>
        </a:defRPr>
      </a:lvl1pPr>
      <a:lvl2pPr marL="557199" indent="-214308" algn="l" rtl="0" eaLnBrk="1" fontAlgn="base" hangingPunct="1">
        <a:spcBef>
          <a:spcPct val="20000"/>
        </a:spcBef>
        <a:spcAft>
          <a:spcPct val="0"/>
        </a:spcAft>
        <a:buChar char="–"/>
        <a:defRPr sz="2100">
          <a:solidFill>
            <a:schemeClr val="tx1"/>
          </a:solidFill>
          <a:latin typeface="+mn-lt"/>
        </a:defRPr>
      </a:lvl2pPr>
      <a:lvl3pPr marL="857228" indent="-171446" algn="l" rtl="0" eaLnBrk="1" fontAlgn="base" hangingPunct="1">
        <a:spcBef>
          <a:spcPct val="20000"/>
        </a:spcBef>
        <a:spcAft>
          <a:spcPct val="0"/>
        </a:spcAft>
        <a:buChar char="•"/>
        <a:defRPr sz="1800">
          <a:solidFill>
            <a:schemeClr val="tx1"/>
          </a:solidFill>
          <a:latin typeface="+mn-lt"/>
        </a:defRPr>
      </a:lvl3pPr>
      <a:lvl4pPr marL="1200120" indent="-171446" algn="l" rtl="0" eaLnBrk="1" fontAlgn="base" hangingPunct="1">
        <a:spcBef>
          <a:spcPct val="20000"/>
        </a:spcBef>
        <a:spcAft>
          <a:spcPct val="0"/>
        </a:spcAft>
        <a:buChar char="–"/>
        <a:defRPr sz="1500">
          <a:solidFill>
            <a:schemeClr val="tx1"/>
          </a:solidFill>
          <a:latin typeface="+mn-lt"/>
        </a:defRPr>
      </a:lvl4pPr>
      <a:lvl5pPr marL="1543012" indent="-171446" algn="l" rtl="0" eaLnBrk="1" fontAlgn="base" hangingPunct="1">
        <a:spcBef>
          <a:spcPct val="20000"/>
        </a:spcBef>
        <a:spcAft>
          <a:spcPct val="0"/>
        </a:spcAft>
        <a:buChar char="»"/>
        <a:defRPr sz="1500">
          <a:solidFill>
            <a:schemeClr val="tx1"/>
          </a:solidFill>
          <a:latin typeface="+mn-lt"/>
        </a:defRPr>
      </a:lvl5pPr>
      <a:lvl6pPr marL="1885903"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7"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6002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DEE88A9A-3FA3-584F-B34D-67FC3E7C6AE3}"/>
              </a:ext>
            </a:extLst>
          </p:cNvPr>
          <p:cNvSpPr/>
          <p:nvPr userDrawn="1"/>
        </p:nvSpPr>
        <p:spPr>
          <a:xfrm>
            <a:off x="6915150" y="5867400"/>
            <a:ext cx="19431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B7079F-165B-DB40-968D-035C28E7E15B}"/>
              </a:ext>
            </a:extLst>
          </p:cNvPr>
          <p:cNvSpPr txBox="1"/>
          <p:nvPr userDrawn="1"/>
        </p:nvSpPr>
        <p:spPr>
          <a:xfrm>
            <a:off x="457200" y="6096001"/>
            <a:ext cx="457200" cy="246221"/>
          </a:xfrm>
          <a:prstGeom prst="rect">
            <a:avLst/>
          </a:prstGeom>
          <a:noFill/>
        </p:spPr>
        <p:txBody>
          <a:bodyPr wrap="square" rtlCol="0">
            <a:spAutoFit/>
          </a:bodyPr>
          <a:lstStyle/>
          <a:p>
            <a:fld id="{87A2DEE1-BF85-9F44-9170-A261EC57268F}" type="slidenum">
              <a:rPr lang="en-US" sz="1000" smtClean="0">
                <a:solidFill>
                  <a:schemeClr val="bg2"/>
                </a:solidFill>
              </a:rPr>
              <a:t>‹#›</a:t>
            </a:fld>
            <a:endParaRPr lang="en-US">
              <a:solidFill>
                <a:schemeClr val="bg2"/>
              </a:solidFill>
            </a:endParaRPr>
          </a:p>
        </p:txBody>
      </p:sp>
      <p:pic>
        <p:nvPicPr>
          <p:cNvPr id="5" name="Picture 4" descr="Logo&#10;&#10;Description automatically generated">
            <a:extLst>
              <a:ext uri="{FF2B5EF4-FFF2-40B4-BE49-F238E27FC236}">
                <a16:creationId xmlns:a16="http://schemas.microsoft.com/office/drawing/2014/main" id="{C587CE77-A99B-4816-B7A2-3CE546DDB74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42102" y="5562600"/>
            <a:ext cx="2416148" cy="1178970"/>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har char="•"/>
        <a:defRPr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sz="2100">
          <a:solidFill>
            <a:schemeClr val="tx1"/>
          </a:solidFill>
          <a:latin typeface="+mn-lt"/>
        </a:defRPr>
      </a:lvl2pPr>
      <a:lvl3pPr marL="857228" indent="-171446" algn="l" rtl="0" eaLnBrk="0" fontAlgn="base" hangingPunct="0">
        <a:spcBef>
          <a:spcPct val="20000"/>
        </a:spcBef>
        <a:spcAft>
          <a:spcPct val="0"/>
        </a:spcAft>
        <a:buChar char="•"/>
        <a:defRPr sz="1800">
          <a:solidFill>
            <a:schemeClr val="tx1"/>
          </a:solidFill>
          <a:latin typeface="+mn-lt"/>
        </a:defRPr>
      </a:lvl3pPr>
      <a:lvl4pPr marL="1200120" indent="-171446" algn="l" rtl="0" eaLnBrk="0" fontAlgn="base" hangingPunct="0">
        <a:spcBef>
          <a:spcPct val="20000"/>
        </a:spcBef>
        <a:spcAft>
          <a:spcPct val="0"/>
        </a:spcAft>
        <a:buChar char="–"/>
        <a:defRPr sz="1500">
          <a:solidFill>
            <a:schemeClr val="tx1"/>
          </a:solidFill>
          <a:latin typeface="+mn-lt"/>
        </a:defRPr>
      </a:lvl4pPr>
      <a:lvl5pPr marL="1543012" indent="-171446"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211CFC-1E62-2E4C-AD59-22A22F5E4629}"/>
              </a:ext>
            </a:extLst>
          </p:cNvPr>
          <p:cNvSpPr/>
          <p:nvPr userDrawn="1"/>
        </p:nvSpPr>
        <p:spPr>
          <a:xfrm>
            <a:off x="6915150" y="5791200"/>
            <a:ext cx="19431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4966E5-AEBD-8F47-9E22-25731AAD77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15150" y="5699123"/>
            <a:ext cx="1809797" cy="884239"/>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Lst>
  <p:hf hdr="0" ftr="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har char="•"/>
        <a:defRPr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sz="2100">
          <a:solidFill>
            <a:schemeClr val="tx1"/>
          </a:solidFill>
          <a:latin typeface="+mn-lt"/>
        </a:defRPr>
      </a:lvl2pPr>
      <a:lvl3pPr marL="857228" indent="-171446" algn="l" rtl="0" eaLnBrk="0" fontAlgn="base" hangingPunct="0">
        <a:spcBef>
          <a:spcPct val="20000"/>
        </a:spcBef>
        <a:spcAft>
          <a:spcPct val="0"/>
        </a:spcAft>
        <a:buChar char="•"/>
        <a:defRPr sz="1800">
          <a:solidFill>
            <a:schemeClr val="tx1"/>
          </a:solidFill>
          <a:latin typeface="+mn-lt"/>
        </a:defRPr>
      </a:lvl3pPr>
      <a:lvl4pPr marL="1200120" indent="-171446" algn="l" rtl="0" eaLnBrk="0" fontAlgn="base" hangingPunct="0">
        <a:spcBef>
          <a:spcPct val="20000"/>
        </a:spcBef>
        <a:spcAft>
          <a:spcPct val="0"/>
        </a:spcAft>
        <a:buChar char="–"/>
        <a:defRPr sz="1500">
          <a:solidFill>
            <a:schemeClr val="tx1"/>
          </a:solidFill>
          <a:latin typeface="+mn-lt"/>
        </a:defRPr>
      </a:lvl4pPr>
      <a:lvl5pPr marL="1543012" indent="-171446"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46FAD-BD5D-8C4E-9E10-3CE6BCE8DC5D}"/>
              </a:ext>
            </a:extLst>
          </p:cNvPr>
          <p:cNvSpPr/>
          <p:nvPr userDrawn="1"/>
        </p:nvSpPr>
        <p:spPr>
          <a:xfrm>
            <a:off x="6800850" y="5913438"/>
            <a:ext cx="1885950" cy="639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6"/>
            <a:ext cx="8229600" cy="43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a:extLst>
              <a:ext uri="{FF2B5EF4-FFF2-40B4-BE49-F238E27FC236}">
                <a16:creationId xmlns:a16="http://schemas.microsoft.com/office/drawing/2014/main" id="{6FC8725E-B84C-BC49-8FB6-07BBF477B92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5955256"/>
            <a:ext cx="1309421" cy="639763"/>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p:txStyles>
    <p:titleStyle>
      <a:lvl1pPr algn="ctr" rtl="0" eaLnBrk="0" fontAlgn="base" hangingPunct="0">
        <a:spcBef>
          <a:spcPct val="0"/>
        </a:spcBef>
        <a:spcAft>
          <a:spcPct val="0"/>
        </a:spcAft>
        <a:defRPr sz="3300" kern="12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bg1"/>
          </a:solidFill>
          <a:latin typeface="Calibri" pitchFamily="34" charset="0"/>
        </a:defRPr>
      </a:lvl2pPr>
      <a:lvl3pPr algn="ctr" rtl="0" eaLnBrk="0" fontAlgn="base" hangingPunct="0">
        <a:spcBef>
          <a:spcPct val="0"/>
        </a:spcBef>
        <a:spcAft>
          <a:spcPct val="0"/>
        </a:spcAft>
        <a:defRPr sz="3300">
          <a:solidFill>
            <a:schemeClr val="bg1"/>
          </a:solidFill>
          <a:latin typeface="Calibri" pitchFamily="34" charset="0"/>
        </a:defRPr>
      </a:lvl3pPr>
      <a:lvl4pPr algn="ctr" rtl="0" eaLnBrk="0" fontAlgn="base" hangingPunct="0">
        <a:spcBef>
          <a:spcPct val="0"/>
        </a:spcBef>
        <a:spcAft>
          <a:spcPct val="0"/>
        </a:spcAft>
        <a:defRPr sz="3300">
          <a:solidFill>
            <a:schemeClr val="bg1"/>
          </a:solidFill>
          <a:latin typeface="Calibri" pitchFamily="34" charset="0"/>
        </a:defRPr>
      </a:lvl4pPr>
      <a:lvl5pPr algn="ctr" rtl="0" eaLnBrk="0" fontAlgn="base" hangingPunct="0">
        <a:spcBef>
          <a:spcPct val="0"/>
        </a:spcBef>
        <a:spcAft>
          <a:spcPct val="0"/>
        </a:spcAft>
        <a:defRPr sz="3300">
          <a:solidFill>
            <a:schemeClr val="bg1"/>
          </a:solidFill>
          <a:latin typeface="Calibri" pitchFamily="34" charset="0"/>
        </a:defRPr>
      </a:lvl5pPr>
      <a:lvl6pPr marL="342892" algn="ctr" rtl="0" fontAlgn="base">
        <a:spcBef>
          <a:spcPct val="0"/>
        </a:spcBef>
        <a:spcAft>
          <a:spcPct val="0"/>
        </a:spcAft>
        <a:defRPr sz="3300">
          <a:solidFill>
            <a:schemeClr val="bg1"/>
          </a:solidFill>
          <a:latin typeface="Calibri" pitchFamily="34" charset="0"/>
        </a:defRPr>
      </a:lvl6pPr>
      <a:lvl7pPr marL="685783" algn="ctr" rtl="0" fontAlgn="base">
        <a:spcBef>
          <a:spcPct val="0"/>
        </a:spcBef>
        <a:spcAft>
          <a:spcPct val="0"/>
        </a:spcAft>
        <a:defRPr sz="3300">
          <a:solidFill>
            <a:schemeClr val="bg1"/>
          </a:solidFill>
          <a:latin typeface="Calibri" pitchFamily="34" charset="0"/>
        </a:defRPr>
      </a:lvl7pPr>
      <a:lvl8pPr marL="1028675" algn="ctr" rtl="0" fontAlgn="base">
        <a:spcBef>
          <a:spcPct val="0"/>
        </a:spcBef>
        <a:spcAft>
          <a:spcPct val="0"/>
        </a:spcAft>
        <a:defRPr sz="3300">
          <a:solidFill>
            <a:schemeClr val="bg1"/>
          </a:solidFill>
          <a:latin typeface="Calibri" pitchFamily="34" charset="0"/>
        </a:defRPr>
      </a:lvl8pPr>
      <a:lvl9pPr marL="1371566" algn="ctr" rtl="0" fontAlgn="base">
        <a:spcBef>
          <a:spcPct val="0"/>
        </a:spcBef>
        <a:spcAft>
          <a:spcPct val="0"/>
        </a:spcAft>
        <a:defRPr sz="3300">
          <a:solidFill>
            <a:schemeClr val="bg1"/>
          </a:solidFill>
          <a:latin typeface="Calibri"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chemeClr val="bg1"/>
          </a:solidFill>
          <a:latin typeface="Arial" panose="020B0604020202020204" pitchFamily="34" charset="0"/>
          <a:ea typeface="+mn-ea"/>
          <a:cs typeface="Arial" panose="020B0604020202020204" pitchFamily="34" charset="0"/>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BFB08-CA8A-4F40-9961-2128CB62F52C}"/>
              </a:ext>
            </a:extLst>
          </p:cNvPr>
          <p:cNvSpPr/>
          <p:nvPr userDrawn="1"/>
        </p:nvSpPr>
        <p:spPr>
          <a:xfrm>
            <a:off x="342900" y="414819"/>
            <a:ext cx="8458200" cy="61009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 name="Picture 6">
            <a:extLst>
              <a:ext uri="{FF2B5EF4-FFF2-40B4-BE49-F238E27FC236}">
                <a16:creationId xmlns:a16="http://schemas.microsoft.com/office/drawing/2014/main" id="{4519D457-9B77-0741-B5F7-DABD08BAF7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3655" y="5803418"/>
            <a:ext cx="1309421" cy="639763"/>
          </a:xfrm>
          <a:prstGeom prst="rect">
            <a:avLst/>
          </a:prstGeom>
        </p:spPr>
      </p:pic>
      <p:sp>
        <p:nvSpPr>
          <p:cNvPr id="409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p:txStyles>
    <p:titleStyle>
      <a:lvl1pPr algn="ctr" rtl="0" eaLnBrk="0" fontAlgn="base" hangingPunct="0">
        <a:spcBef>
          <a:spcPct val="0"/>
        </a:spcBef>
        <a:spcAft>
          <a:spcPct val="0"/>
        </a:spcAft>
        <a:defRPr sz="3300" kern="12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bg1"/>
          </a:solidFill>
          <a:latin typeface="Calibri" pitchFamily="34" charset="0"/>
        </a:defRPr>
      </a:lvl2pPr>
      <a:lvl3pPr algn="ctr" rtl="0" eaLnBrk="0" fontAlgn="base" hangingPunct="0">
        <a:spcBef>
          <a:spcPct val="0"/>
        </a:spcBef>
        <a:spcAft>
          <a:spcPct val="0"/>
        </a:spcAft>
        <a:defRPr sz="3300">
          <a:solidFill>
            <a:schemeClr val="bg1"/>
          </a:solidFill>
          <a:latin typeface="Calibri" pitchFamily="34" charset="0"/>
        </a:defRPr>
      </a:lvl3pPr>
      <a:lvl4pPr algn="ctr" rtl="0" eaLnBrk="0" fontAlgn="base" hangingPunct="0">
        <a:spcBef>
          <a:spcPct val="0"/>
        </a:spcBef>
        <a:spcAft>
          <a:spcPct val="0"/>
        </a:spcAft>
        <a:defRPr sz="3300">
          <a:solidFill>
            <a:schemeClr val="bg1"/>
          </a:solidFill>
          <a:latin typeface="Calibri" pitchFamily="34" charset="0"/>
        </a:defRPr>
      </a:lvl4pPr>
      <a:lvl5pPr algn="ctr" rtl="0" eaLnBrk="0" fontAlgn="base" hangingPunct="0">
        <a:spcBef>
          <a:spcPct val="0"/>
        </a:spcBef>
        <a:spcAft>
          <a:spcPct val="0"/>
        </a:spcAft>
        <a:defRPr sz="3300">
          <a:solidFill>
            <a:schemeClr val="bg1"/>
          </a:solidFill>
          <a:latin typeface="Calibri" pitchFamily="34" charset="0"/>
        </a:defRPr>
      </a:lvl5pPr>
      <a:lvl6pPr marL="342892" algn="ctr" rtl="0" fontAlgn="base">
        <a:spcBef>
          <a:spcPct val="0"/>
        </a:spcBef>
        <a:spcAft>
          <a:spcPct val="0"/>
        </a:spcAft>
        <a:defRPr sz="3300">
          <a:solidFill>
            <a:schemeClr val="bg1"/>
          </a:solidFill>
          <a:latin typeface="Calibri" pitchFamily="34" charset="0"/>
        </a:defRPr>
      </a:lvl6pPr>
      <a:lvl7pPr marL="685783" algn="ctr" rtl="0" fontAlgn="base">
        <a:spcBef>
          <a:spcPct val="0"/>
        </a:spcBef>
        <a:spcAft>
          <a:spcPct val="0"/>
        </a:spcAft>
        <a:defRPr sz="3300">
          <a:solidFill>
            <a:schemeClr val="bg1"/>
          </a:solidFill>
          <a:latin typeface="Calibri" pitchFamily="34" charset="0"/>
        </a:defRPr>
      </a:lvl7pPr>
      <a:lvl8pPr marL="1028675" algn="ctr" rtl="0" fontAlgn="base">
        <a:spcBef>
          <a:spcPct val="0"/>
        </a:spcBef>
        <a:spcAft>
          <a:spcPct val="0"/>
        </a:spcAft>
        <a:defRPr sz="3300">
          <a:solidFill>
            <a:schemeClr val="bg1"/>
          </a:solidFill>
          <a:latin typeface="Calibri" pitchFamily="34" charset="0"/>
        </a:defRPr>
      </a:lvl8pPr>
      <a:lvl9pPr marL="1371566" algn="ctr" rtl="0" fontAlgn="base">
        <a:spcBef>
          <a:spcPct val="0"/>
        </a:spcBef>
        <a:spcAft>
          <a:spcPct val="0"/>
        </a:spcAft>
        <a:defRPr sz="3300">
          <a:solidFill>
            <a:schemeClr val="bg1"/>
          </a:solidFill>
          <a:latin typeface="Calibri"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chemeClr val="bg1"/>
          </a:solidFill>
          <a:latin typeface="Arial" panose="020B0604020202020204" pitchFamily="34" charset="0"/>
          <a:ea typeface="+mn-ea"/>
          <a:cs typeface="Arial" panose="020B0604020202020204" pitchFamily="34" charset="0"/>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6002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045EC442-F709-5741-A8FC-657021C5FABE}"/>
              </a:ext>
            </a:extLst>
          </p:cNvPr>
          <p:cNvSpPr/>
          <p:nvPr userDrawn="1"/>
        </p:nvSpPr>
        <p:spPr>
          <a:xfrm>
            <a:off x="6972300" y="5745162"/>
            <a:ext cx="188595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D73DDD38-0B50-47B2-B60E-AB23EA9BFAF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42102" y="5562600"/>
            <a:ext cx="2416148" cy="1178970"/>
          </a:xfrm>
          <a:prstGeom prst="rect">
            <a:avLst/>
          </a:prstGeom>
        </p:spPr>
      </p:pic>
    </p:spTree>
    <p:extLst>
      <p:ext uri="{BB962C8B-B14F-4D97-AF65-F5344CB8AC3E}">
        <p14:creationId xmlns:p14="http://schemas.microsoft.com/office/powerpoint/2010/main" val="41993032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har char="•"/>
        <a:defRPr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sz="2100">
          <a:solidFill>
            <a:schemeClr val="tx1"/>
          </a:solidFill>
          <a:latin typeface="+mn-lt"/>
        </a:defRPr>
      </a:lvl2pPr>
      <a:lvl3pPr marL="857228" indent="-171446" algn="l" rtl="0" eaLnBrk="0" fontAlgn="base" hangingPunct="0">
        <a:spcBef>
          <a:spcPct val="20000"/>
        </a:spcBef>
        <a:spcAft>
          <a:spcPct val="0"/>
        </a:spcAft>
        <a:buChar char="•"/>
        <a:defRPr sz="1800">
          <a:solidFill>
            <a:schemeClr val="tx1"/>
          </a:solidFill>
          <a:latin typeface="+mn-lt"/>
        </a:defRPr>
      </a:lvl3pPr>
      <a:lvl4pPr marL="1200120" indent="-171446" algn="l" rtl="0" eaLnBrk="0" fontAlgn="base" hangingPunct="0">
        <a:spcBef>
          <a:spcPct val="20000"/>
        </a:spcBef>
        <a:spcAft>
          <a:spcPct val="0"/>
        </a:spcAft>
        <a:buChar char="–"/>
        <a:defRPr sz="1500">
          <a:solidFill>
            <a:schemeClr val="tx1"/>
          </a:solidFill>
          <a:latin typeface="+mn-lt"/>
        </a:defRPr>
      </a:lvl4pPr>
      <a:lvl5pPr marL="1543012" indent="-171446"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hyperlink" Target="mailto:-Help@ssc.vccs.edu" TargetMode="External"/><Relationship Id="rId4" Type="http://schemas.openxmlformats.org/officeDocument/2006/relationships/hyperlink" Target="https://openclipart.org/detail/271879/spotlight-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44.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43.png"/><Relationship Id="rId5" Type="http://schemas.openxmlformats.org/officeDocument/2006/relationships/image" Target="../media/image14.png"/><Relationship Id="rId10" Type="http://schemas.openxmlformats.org/officeDocument/2006/relationships/image" Target="../media/image30.svg"/><Relationship Id="rId4" Type="http://schemas.openxmlformats.org/officeDocument/2006/relationships/image" Target="../media/image21.sv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4.svg"/><Relationship Id="rId4" Type="http://schemas.openxmlformats.org/officeDocument/2006/relationships/image" Target="../media/image21.sv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1.png"/><Relationship Id="rId3" Type="http://schemas.openxmlformats.org/officeDocument/2006/relationships/image" Target="../media/image51.jpeg"/><Relationship Id="rId7" Type="http://schemas.openxmlformats.org/officeDocument/2006/relationships/image" Target="../media/image12.png"/><Relationship Id="rId12" Type="http://schemas.openxmlformats.org/officeDocument/2006/relationships/image" Target="../media/image30.sv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29.png"/><Relationship Id="rId5" Type="http://schemas.openxmlformats.org/officeDocument/2006/relationships/image" Target="../media/image53.png"/><Relationship Id="rId10" Type="http://schemas.openxmlformats.org/officeDocument/2006/relationships/image" Target="../media/image21.svg"/><Relationship Id="rId4" Type="http://schemas.openxmlformats.org/officeDocument/2006/relationships/image" Target="../media/image52.png"/><Relationship Id="rId9" Type="http://schemas.openxmlformats.org/officeDocument/2006/relationships/image" Target="../media/image20.png"/><Relationship Id="rId14" Type="http://schemas.openxmlformats.org/officeDocument/2006/relationships/image" Target="../media/image32.sv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F3B4-7D79-0544-9EE0-1C2CEC9BD545}"/>
              </a:ext>
            </a:extLst>
          </p:cNvPr>
          <p:cNvSpPr>
            <a:spLocks noGrp="1"/>
          </p:cNvSpPr>
          <p:nvPr>
            <p:ph type="title"/>
          </p:nvPr>
        </p:nvSpPr>
        <p:spPr>
          <a:xfrm>
            <a:off x="457200" y="274638"/>
            <a:ext cx="8229600" cy="1143000"/>
          </a:xfrm>
        </p:spPr>
        <p:txBody>
          <a:bodyPr wrap="square" anchor="ctr">
            <a:normAutofit/>
          </a:bodyPr>
          <a:lstStyle/>
          <a:p>
            <a:r>
              <a:rPr lang="en-US"/>
              <a:t>VCCS </a:t>
            </a:r>
            <a:br>
              <a:rPr lang="en-US"/>
            </a:br>
            <a:r>
              <a:rPr lang="en-US"/>
              <a:t>Shared Services Center</a:t>
            </a:r>
          </a:p>
        </p:txBody>
      </p:sp>
      <p:pic>
        <p:nvPicPr>
          <p:cNvPr id="4" name="Picture 3" descr="Logo">
            <a:extLst>
              <a:ext uri="{FF2B5EF4-FFF2-40B4-BE49-F238E27FC236}">
                <a16:creationId xmlns:a16="http://schemas.microsoft.com/office/drawing/2014/main" id="{483896F6-9D1C-2BC4-14F0-A216BC34D7B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1577" y="1600200"/>
            <a:ext cx="5580845" cy="3962400"/>
          </a:xfrm>
          <a:prstGeom prst="rect">
            <a:avLst/>
          </a:prstGeom>
          <a:noFill/>
        </p:spPr>
      </p:pic>
      <p:sp>
        <p:nvSpPr>
          <p:cNvPr id="5" name="TextBox 4">
            <a:extLst>
              <a:ext uri="{FF2B5EF4-FFF2-40B4-BE49-F238E27FC236}">
                <a16:creationId xmlns:a16="http://schemas.microsoft.com/office/drawing/2014/main" id="{C016FC11-6497-AB9E-30A4-094E2CD10781}"/>
              </a:ext>
            </a:extLst>
          </p:cNvPr>
          <p:cNvSpPr txBox="1"/>
          <p:nvPr/>
        </p:nvSpPr>
        <p:spPr>
          <a:xfrm rot="19356155">
            <a:off x="3179925" y="2797295"/>
            <a:ext cx="1430572" cy="1384995"/>
          </a:xfrm>
          <a:prstGeom prst="rect">
            <a:avLst/>
          </a:prstGeom>
          <a:noFill/>
        </p:spPr>
        <p:txBody>
          <a:bodyPr wrap="square">
            <a:spAutoFit/>
          </a:bodyPr>
          <a:lstStyle/>
          <a:p>
            <a:pPr algn="ctr"/>
            <a:r>
              <a:rPr lang="en-US" sz="1400" b="1" dirty="0">
                <a:solidFill>
                  <a:schemeClr val="bg1">
                    <a:lumMod val="95000"/>
                  </a:schemeClr>
                </a:solidFill>
              </a:rPr>
              <a:t>Procure</a:t>
            </a:r>
          </a:p>
          <a:p>
            <a:pPr algn="ctr"/>
            <a:r>
              <a:rPr lang="en-US" sz="1400" b="1" dirty="0">
                <a:solidFill>
                  <a:schemeClr val="bg1">
                    <a:lumMod val="95000"/>
                  </a:schemeClr>
                </a:solidFill>
              </a:rPr>
              <a:t>to Pay Spotlight Series</a:t>
            </a:r>
            <a:br>
              <a:rPr lang="en-US" sz="1400" b="1" dirty="0">
                <a:solidFill>
                  <a:schemeClr val="bg1">
                    <a:lumMod val="95000"/>
                  </a:schemeClr>
                </a:solidFill>
              </a:rPr>
            </a:br>
            <a:br>
              <a:rPr lang="en-US" sz="1400" b="1" dirty="0">
                <a:solidFill>
                  <a:schemeClr val="bg1">
                    <a:lumMod val="95000"/>
                  </a:schemeClr>
                </a:solidFill>
              </a:rPr>
            </a:br>
            <a:r>
              <a:rPr lang="en-US" sz="1400" b="1" dirty="0">
                <a:solidFill>
                  <a:schemeClr val="bg1">
                    <a:lumMod val="95000"/>
                  </a:schemeClr>
                </a:solidFill>
              </a:rPr>
              <a:t>Focus on…</a:t>
            </a:r>
            <a:endParaRPr lang="en-US" sz="1400" b="1" dirty="0"/>
          </a:p>
        </p:txBody>
      </p:sp>
      <p:sp>
        <p:nvSpPr>
          <p:cNvPr id="7" name="TextBox 6">
            <a:extLst>
              <a:ext uri="{FF2B5EF4-FFF2-40B4-BE49-F238E27FC236}">
                <a16:creationId xmlns:a16="http://schemas.microsoft.com/office/drawing/2014/main" id="{6670ED68-328B-8CF1-EDE0-504E5D36F3DE}"/>
              </a:ext>
            </a:extLst>
          </p:cNvPr>
          <p:cNvSpPr txBox="1"/>
          <p:nvPr/>
        </p:nvSpPr>
        <p:spPr>
          <a:xfrm>
            <a:off x="762000" y="5388910"/>
            <a:ext cx="2819400" cy="907300"/>
          </a:xfrm>
          <a:prstGeom prst="rect">
            <a:avLst/>
          </a:prstGeom>
          <a:solidFill>
            <a:srgbClr val="B9D0DC">
              <a:lumMod val="20000"/>
              <a:lumOff val="80000"/>
            </a:srgbClr>
          </a:solidFill>
          <a:effectLst>
            <a:outerShdw blurRad="50800" dist="127000" dir="2700000" algn="tl" rotWithShape="0">
              <a:prstClr val="black">
                <a:alpha val="70000"/>
              </a:prstClr>
            </a:outerShdw>
          </a:effectLst>
        </p:spPr>
        <p:txBody>
          <a:bodyPr wrap="square">
            <a:spAutoFit/>
          </a:bodyPr>
          <a:lstStyle/>
          <a:p>
            <a:pPr marL="57150" marR="0" lvl="0" indent="0" defTabSz="914400" eaLnBrk="1" fontAlgn="auto" latinLnBrk="0" hangingPunct="1">
              <a:lnSpc>
                <a:spcPct val="100000"/>
              </a:lnSpc>
              <a:spcBef>
                <a:spcPct val="31250"/>
              </a:spcBef>
              <a:spcAft>
                <a:spcPts val="0"/>
              </a:spcAft>
              <a:buClr>
                <a:srgbClr val="00529B"/>
              </a:buClr>
              <a:buSzPct val="100000"/>
              <a:buFontTx/>
              <a:buNone/>
              <a:tabLst/>
              <a:defRPr/>
            </a:pPr>
            <a:r>
              <a:rPr kumimoji="0" lang="en-US" sz="1600" b="0" i="0" u="none" strike="noStrike" kern="0" cap="none" spc="0" normalizeH="0" baseline="0" noProof="0">
                <a:ln>
                  <a:noFill/>
                </a:ln>
                <a:solidFill>
                  <a:srgbClr val="000000"/>
                </a:solidFill>
                <a:effectLst/>
                <a:uLnTx/>
                <a:uFillTx/>
                <a:latin typeface="Arial"/>
                <a:ea typeface="Arial Unicode MS"/>
              </a:rPr>
              <a:t>SSC Customer Engagement </a:t>
            </a:r>
            <a:br>
              <a:rPr kumimoji="0" lang="en-US" sz="1600" b="0" i="0" u="none" strike="noStrike" kern="0" cap="none" spc="0" normalizeH="0" baseline="0" noProof="0">
                <a:ln>
                  <a:noFill/>
                </a:ln>
                <a:solidFill>
                  <a:srgbClr val="000000"/>
                </a:solidFill>
                <a:effectLst/>
                <a:uLnTx/>
                <a:uFillTx/>
                <a:latin typeface="Arial"/>
                <a:ea typeface="Arial Unicode MS"/>
              </a:rPr>
            </a:br>
            <a:r>
              <a:rPr kumimoji="0" lang="en-US" sz="1600" b="0" i="0" u="none" strike="noStrike" kern="0" cap="none" spc="0" normalizeH="0" baseline="0" noProof="0">
                <a:ln>
                  <a:noFill/>
                </a:ln>
                <a:solidFill>
                  <a:srgbClr val="000000"/>
                </a:solidFill>
                <a:effectLst/>
                <a:uLnTx/>
                <a:uFillTx/>
                <a:latin typeface="Arial"/>
                <a:ea typeface="Arial Unicode MS"/>
              </a:rPr>
              <a:t>877-340-5577</a:t>
            </a:r>
          </a:p>
          <a:p>
            <a:pPr marL="57150" marR="0" lvl="0" indent="0" defTabSz="914400" eaLnBrk="1" fontAlgn="auto" latinLnBrk="0" hangingPunct="1">
              <a:lnSpc>
                <a:spcPct val="100000"/>
              </a:lnSpc>
              <a:spcBef>
                <a:spcPct val="31250"/>
              </a:spcBef>
              <a:spcAft>
                <a:spcPts val="0"/>
              </a:spcAft>
              <a:buClr>
                <a:srgbClr val="00529B"/>
              </a:buClr>
              <a:buSzPct val="100000"/>
              <a:buFontTx/>
              <a:buNone/>
              <a:tabLst/>
              <a:defRPr/>
            </a:pPr>
            <a:r>
              <a:rPr kumimoji="0" lang="en-US" sz="1600" b="0" i="0" u="none" strike="noStrike" kern="0" cap="none" spc="0" normalizeH="0" baseline="0" noProof="0">
                <a:ln>
                  <a:noFill/>
                </a:ln>
                <a:solidFill>
                  <a:srgbClr val="000000"/>
                </a:solidFill>
                <a:effectLst/>
                <a:uLnTx/>
                <a:uFillTx/>
                <a:latin typeface="Arial"/>
                <a:ea typeface="Arial Unicode MS"/>
                <a:hlinkClick r:id="rId5" tooltip="mailto:-help@ssc.vccs.edu"/>
              </a:rPr>
              <a:t>Help@ssc.vccs.edu</a:t>
            </a:r>
            <a:endParaRPr kumimoji="0" lang="en-US" sz="1600" b="0" i="0" u="none" strike="noStrike" kern="0" cap="none" spc="0" normalizeH="0" baseline="0" noProof="0">
              <a:ln>
                <a:noFill/>
              </a:ln>
              <a:solidFill>
                <a:srgbClr val="000000"/>
              </a:solidFill>
              <a:effectLst/>
              <a:uLnTx/>
              <a:uFillTx/>
              <a:latin typeface="Arial"/>
              <a:ea typeface="Arial Unicode MS"/>
            </a:endParaRPr>
          </a:p>
        </p:txBody>
      </p:sp>
      <p:sp>
        <p:nvSpPr>
          <p:cNvPr id="8" name="Title 1">
            <a:extLst>
              <a:ext uri="{FF2B5EF4-FFF2-40B4-BE49-F238E27FC236}">
                <a16:creationId xmlns:a16="http://schemas.microsoft.com/office/drawing/2014/main" id="{A4ACA0D7-C297-8062-1391-2276451D3A89}"/>
              </a:ext>
            </a:extLst>
          </p:cNvPr>
          <p:cNvSpPr txBox="1">
            <a:spLocks/>
          </p:cNvSpPr>
          <p:nvPr>
            <p:custDataLst>
              <p:tags r:id="rId1"/>
            </p:custDataLst>
          </p:nvPr>
        </p:nvSpPr>
        <p:spPr bwMode="gray">
          <a:xfrm>
            <a:off x="3954203" y="3736448"/>
            <a:ext cx="2894659" cy="1363666"/>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noAutofit/>
          </a:bodyPr>
          <a:lstStyle>
            <a:lvl1pPr algn="l" rtl="0" eaLnBrk="1" fontAlgn="base" hangingPunct="1">
              <a:spcBef>
                <a:spcPct val="0"/>
              </a:spcBef>
              <a:spcAft>
                <a:spcPct val="0"/>
              </a:spcAft>
              <a:defRPr kumimoji="0" lang="en-US" sz="3600" b="1" i="0" u="none" strike="noStrike" kern="0" cap="none" spc="-5" normalizeH="0" baseline="0" noProof="0" dirty="0">
                <a:ln>
                  <a:noFill/>
                </a:ln>
                <a:solidFill>
                  <a:srgbClr val="47C3D3"/>
                </a:solidFill>
                <a:effectLst/>
                <a:uLnTx/>
                <a:uFillTx/>
                <a:latin typeface="Trebuchet MS"/>
                <a:ea typeface="+mj-ea"/>
                <a:cs typeface="Trebuchet M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3429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685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0287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a:lstStyle>
          <a:p>
            <a:pPr algn="ctr"/>
            <a:r>
              <a:rPr lang="en-US" sz="2400" dirty="0">
                <a:solidFill>
                  <a:srgbClr val="00529B"/>
                </a:solidFill>
                <a:ea typeface="Arial Unicode MS"/>
              </a:rPr>
              <a:t>Create a Punchout or Catalog Requisition</a:t>
            </a:r>
            <a:endParaRPr sz="2400" dirty="0">
              <a:solidFill>
                <a:srgbClr val="00529B"/>
              </a:solidFill>
              <a:ea typeface="Arial Unicode MS"/>
            </a:endParaRPr>
          </a:p>
        </p:txBody>
      </p:sp>
    </p:spTree>
    <p:extLst>
      <p:ext uri="{BB962C8B-B14F-4D97-AF65-F5344CB8AC3E}">
        <p14:creationId xmlns:p14="http://schemas.microsoft.com/office/powerpoint/2010/main" val="30832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par>
                                <p:cTn id="13" presetID="22" presetClass="entr" presetSubtype="4" fill="hold" grpId="0" nodeType="withEffect">
                                  <p:stCondLst>
                                    <p:cond delay="100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BA25C44-E372-B38E-0A62-54CAC0D2804D}"/>
              </a:ext>
            </a:extLst>
          </p:cNvPr>
          <p:cNvPicPr>
            <a:picLocks noChangeAspect="1"/>
          </p:cNvPicPr>
          <p:nvPr/>
        </p:nvPicPr>
        <p:blipFill>
          <a:blip r:embed="rId2"/>
          <a:stretch>
            <a:fillRect/>
          </a:stretch>
        </p:blipFill>
        <p:spPr>
          <a:xfrm>
            <a:off x="513844" y="3131284"/>
            <a:ext cx="8172956" cy="3269267"/>
          </a:xfrm>
          <a:prstGeom prst="rect">
            <a:avLst/>
          </a:prstGeom>
          <a:ln w="38100">
            <a:solidFill>
              <a:srgbClr val="0033CC"/>
            </a:solidFill>
          </a:ln>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913657"/>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714122" y="1173906"/>
            <a:ext cx="7772400" cy="1909446"/>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100" i="1" dirty="0">
                <a:solidFill>
                  <a:srgbClr val="0033CC"/>
                </a:solidFill>
              </a:rPr>
              <a:t>After clicking the submit to cart button on the supplier’s website, you will automatically be taken back into the eVA catalog screen. The items you added from the punch-out catalog are now in an eVA shopping cart. </a:t>
            </a:r>
          </a:p>
          <a:p>
            <a:endParaRPr lang="en-US" sz="2100" dirty="0">
              <a:solidFill>
                <a:srgbClr val="0033CC"/>
              </a:solidFill>
            </a:endParaRPr>
          </a:p>
          <a:p>
            <a:r>
              <a:rPr lang="en-US" sz="2100" dirty="0">
                <a:solidFill>
                  <a:srgbClr val="0033CC"/>
                </a:solidFill>
              </a:rPr>
              <a:t>3. Click the </a:t>
            </a:r>
            <a:r>
              <a:rPr lang="en-US" sz="2100" dirty="0">
                <a:solidFill>
                  <a:srgbClr val="FF0000"/>
                </a:solidFill>
              </a:rPr>
              <a:t>black shopping cart </a:t>
            </a:r>
            <a:r>
              <a:rPr lang="en-US" sz="2100" dirty="0">
                <a:solidFill>
                  <a:srgbClr val="0033CC"/>
                </a:solidFill>
              </a:rPr>
              <a:t>icon to expand a side panel.   </a:t>
            </a:r>
          </a:p>
        </p:txBody>
      </p:sp>
      <p:pic>
        <p:nvPicPr>
          <p:cNvPr id="8" name="Picture 2" descr="Shopping Cart Icon Royalty-Free Images, Stock Photos ...">
            <a:extLst>
              <a:ext uri="{FF2B5EF4-FFF2-40B4-BE49-F238E27FC236}">
                <a16:creationId xmlns:a16="http://schemas.microsoft.com/office/drawing/2014/main" id="{6951A839-D29B-82EE-D3A0-F7DAA9FEF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193" y="3277770"/>
            <a:ext cx="1495425" cy="14097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CC4EEA2-7FEC-C417-5DF4-83EF2C295A16}"/>
              </a:ext>
            </a:extLst>
          </p:cNvPr>
          <p:cNvSpPr/>
          <p:nvPr/>
        </p:nvSpPr>
        <p:spPr>
          <a:xfrm>
            <a:off x="8486522" y="3539613"/>
            <a:ext cx="283852" cy="2851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E207AA-3B80-D15B-C9EE-91B67BACE641}"/>
              </a:ext>
            </a:extLst>
          </p:cNvPr>
          <p:cNvCxnSpPr>
            <a:cxnSpLocks/>
          </p:cNvCxnSpPr>
          <p:nvPr/>
        </p:nvCxnSpPr>
        <p:spPr>
          <a:xfrm>
            <a:off x="7726618" y="3277770"/>
            <a:ext cx="759904" cy="261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CC70A7-BEB5-1DC0-3F97-1D71FFF35EB7}"/>
              </a:ext>
            </a:extLst>
          </p:cNvPr>
          <p:cNvCxnSpPr>
            <a:cxnSpLocks/>
          </p:cNvCxnSpPr>
          <p:nvPr/>
        </p:nvCxnSpPr>
        <p:spPr>
          <a:xfrm flipV="1">
            <a:off x="7726618" y="3801456"/>
            <a:ext cx="759904" cy="8860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Graphic 5" descr="Badge 3 with solid fill">
            <a:extLst>
              <a:ext uri="{FF2B5EF4-FFF2-40B4-BE49-F238E27FC236}">
                <a16:creationId xmlns:a16="http://schemas.microsoft.com/office/drawing/2014/main" id="{A39B5BC5-015D-1C48-E9F6-BC78B53F5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0863" y="4506802"/>
            <a:ext cx="457200" cy="457200"/>
          </a:xfrm>
          <a:prstGeom prst="rect">
            <a:avLst/>
          </a:prstGeom>
        </p:spPr>
      </p:pic>
      <p:pic>
        <p:nvPicPr>
          <p:cNvPr id="18" name="Graphic 17" descr="Badge 3 with solid fill">
            <a:extLst>
              <a:ext uri="{FF2B5EF4-FFF2-40B4-BE49-F238E27FC236}">
                <a16:creationId xmlns:a16="http://schemas.microsoft.com/office/drawing/2014/main" id="{27972F6E-D512-BD91-D118-26330BCFF0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9930" y="3682180"/>
            <a:ext cx="457200" cy="457200"/>
          </a:xfrm>
          <a:prstGeom prst="rect">
            <a:avLst/>
          </a:prstGeom>
        </p:spPr>
      </p:pic>
    </p:spTree>
    <p:extLst>
      <p:ext uri="{BB962C8B-B14F-4D97-AF65-F5344CB8AC3E}">
        <p14:creationId xmlns:p14="http://schemas.microsoft.com/office/powerpoint/2010/main" val="60477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71C5D1E-6CD8-981D-C6B3-038554F7F653}"/>
              </a:ext>
            </a:extLst>
          </p:cNvPr>
          <p:cNvPicPr>
            <a:picLocks noChangeAspect="1"/>
          </p:cNvPicPr>
          <p:nvPr/>
        </p:nvPicPr>
        <p:blipFill>
          <a:blip r:embed="rId2"/>
          <a:stretch>
            <a:fillRect/>
          </a:stretch>
        </p:blipFill>
        <p:spPr>
          <a:xfrm>
            <a:off x="644665" y="3250817"/>
            <a:ext cx="7854669" cy="3144914"/>
          </a:xfrm>
          <a:prstGeom prst="rect">
            <a:avLst/>
          </a:prstGeom>
          <a:ln w="38100">
            <a:solidFill>
              <a:srgbClr val="0033CC"/>
            </a:solidFill>
          </a:ln>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837352"/>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457200" y="1150375"/>
            <a:ext cx="8229599" cy="2015612"/>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4"/>
            </a:pPr>
            <a:r>
              <a:rPr lang="en-US" sz="2100" dirty="0">
                <a:solidFill>
                  <a:srgbClr val="0033CC"/>
                </a:solidFill>
              </a:rPr>
              <a:t>In the expanded cart side panel, click the </a:t>
            </a:r>
            <a:r>
              <a:rPr lang="en-US" sz="2100" b="1" dirty="0">
                <a:solidFill>
                  <a:srgbClr val="FF0000"/>
                </a:solidFill>
              </a:rPr>
              <a:t>drop-down arrow </a:t>
            </a:r>
            <a:r>
              <a:rPr lang="en-US" sz="2100" dirty="0">
                <a:solidFill>
                  <a:srgbClr val="0033CC"/>
                </a:solidFill>
              </a:rPr>
              <a:t>next to New purchase requisition. eVA has populated your items into a requisition draft which will be the first option at the top of the list with the current date. You will also see all of your other draft requisitions as well. </a:t>
            </a:r>
          </a:p>
          <a:p>
            <a:pPr marL="457200" indent="-457200">
              <a:buFont typeface="+mj-lt"/>
              <a:buAutoNum type="arabicPeriod" startAt="4"/>
            </a:pPr>
            <a:r>
              <a:rPr lang="en-US" sz="2100" dirty="0">
                <a:solidFill>
                  <a:srgbClr val="FF0000"/>
                </a:solidFill>
              </a:rPr>
              <a:t>Select the top requisition in the list </a:t>
            </a:r>
          </a:p>
        </p:txBody>
      </p:sp>
      <p:sp>
        <p:nvSpPr>
          <p:cNvPr id="7" name="Rectangle 6">
            <a:extLst>
              <a:ext uri="{FF2B5EF4-FFF2-40B4-BE49-F238E27FC236}">
                <a16:creationId xmlns:a16="http://schemas.microsoft.com/office/drawing/2014/main" id="{B5F5F607-7B71-634D-D626-BCC76F8F3D66}"/>
              </a:ext>
            </a:extLst>
          </p:cNvPr>
          <p:cNvSpPr/>
          <p:nvPr/>
        </p:nvSpPr>
        <p:spPr>
          <a:xfrm>
            <a:off x="6257672" y="3250816"/>
            <a:ext cx="2241662" cy="314491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 name="Rectangle 7">
            <a:extLst>
              <a:ext uri="{FF2B5EF4-FFF2-40B4-BE49-F238E27FC236}">
                <a16:creationId xmlns:a16="http://schemas.microsoft.com/office/drawing/2014/main" id="{357CFAA0-EE65-D0F2-B127-A4D1CB4BFDFA}"/>
              </a:ext>
            </a:extLst>
          </p:cNvPr>
          <p:cNvSpPr/>
          <p:nvPr/>
        </p:nvSpPr>
        <p:spPr>
          <a:xfrm>
            <a:off x="6257672" y="4316943"/>
            <a:ext cx="2241662" cy="188139"/>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3" name="Picture 2" descr="Drop down arrow - Free arrows icons">
            <a:extLst>
              <a:ext uri="{FF2B5EF4-FFF2-40B4-BE49-F238E27FC236}">
                <a16:creationId xmlns:a16="http://schemas.microsoft.com/office/drawing/2014/main" id="{7EEC8C08-8221-ACA2-B2BE-5EEC49521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793" y="2564013"/>
            <a:ext cx="1409700" cy="14097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3319E8-60E1-57BE-0EE7-05F9A8B2A068}"/>
              </a:ext>
            </a:extLst>
          </p:cNvPr>
          <p:cNvSpPr/>
          <p:nvPr/>
        </p:nvSpPr>
        <p:spPr>
          <a:xfrm>
            <a:off x="7452852" y="3893574"/>
            <a:ext cx="216309" cy="1881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534CCDE-EC55-3C8F-1011-FBBBDAF78594}"/>
              </a:ext>
            </a:extLst>
          </p:cNvPr>
          <p:cNvCxnSpPr>
            <a:cxnSpLocks/>
          </p:cNvCxnSpPr>
          <p:nvPr/>
        </p:nvCxnSpPr>
        <p:spPr>
          <a:xfrm>
            <a:off x="6735097" y="2576584"/>
            <a:ext cx="717755" cy="1316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9C8852-6925-07D9-6CE5-7EF9CEDBC37A}"/>
              </a:ext>
            </a:extLst>
          </p:cNvPr>
          <p:cNvCxnSpPr>
            <a:cxnSpLocks/>
          </p:cNvCxnSpPr>
          <p:nvPr/>
        </p:nvCxnSpPr>
        <p:spPr>
          <a:xfrm>
            <a:off x="6735097" y="3958854"/>
            <a:ext cx="717755" cy="1204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Graphic 28" descr="Badge 4 with solid fill">
            <a:extLst>
              <a:ext uri="{FF2B5EF4-FFF2-40B4-BE49-F238E27FC236}">
                <a16:creationId xmlns:a16="http://schemas.microsoft.com/office/drawing/2014/main" id="{64E255A8-3ACB-6812-6A32-933BE01DB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5718" y="3781271"/>
            <a:ext cx="475634" cy="475634"/>
          </a:xfrm>
          <a:prstGeom prst="rect">
            <a:avLst/>
          </a:prstGeom>
        </p:spPr>
      </p:pic>
      <p:pic>
        <p:nvPicPr>
          <p:cNvPr id="30" name="Graphic 29" descr="Badge 4 with solid fill">
            <a:extLst>
              <a:ext uri="{FF2B5EF4-FFF2-40B4-BE49-F238E27FC236}">
                <a16:creationId xmlns:a16="http://schemas.microsoft.com/office/drawing/2014/main" id="{3B0F9B05-6643-6D92-D2DB-F2A0877A1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5158" y="3582446"/>
            <a:ext cx="475634" cy="475634"/>
          </a:xfrm>
          <a:prstGeom prst="rect">
            <a:avLst/>
          </a:prstGeom>
        </p:spPr>
      </p:pic>
      <p:pic>
        <p:nvPicPr>
          <p:cNvPr id="32" name="Graphic 31" descr="Badge 5 with solid fill">
            <a:extLst>
              <a:ext uri="{FF2B5EF4-FFF2-40B4-BE49-F238E27FC236}">
                <a16:creationId xmlns:a16="http://schemas.microsoft.com/office/drawing/2014/main" id="{5BB4FD05-5BA3-FA87-634A-4ABEE7D482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2257" y="4047882"/>
            <a:ext cx="457200" cy="457200"/>
          </a:xfrm>
          <a:prstGeom prst="rect">
            <a:avLst/>
          </a:prstGeom>
        </p:spPr>
      </p:pic>
    </p:spTree>
    <p:extLst>
      <p:ext uri="{BB962C8B-B14F-4D97-AF65-F5344CB8AC3E}">
        <p14:creationId xmlns:p14="http://schemas.microsoft.com/office/powerpoint/2010/main" val="131361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409094-C359-BCAA-564B-ADC03570E580}"/>
              </a:ext>
            </a:extLst>
          </p:cNvPr>
          <p:cNvPicPr>
            <a:picLocks noChangeAspect="1"/>
          </p:cNvPicPr>
          <p:nvPr/>
        </p:nvPicPr>
        <p:blipFill>
          <a:blip r:embed="rId2"/>
          <a:stretch>
            <a:fillRect/>
          </a:stretch>
        </p:blipFill>
        <p:spPr>
          <a:xfrm>
            <a:off x="403394" y="3006189"/>
            <a:ext cx="8337211" cy="3315953"/>
          </a:xfrm>
          <a:prstGeom prst="rect">
            <a:avLst/>
          </a:prstGeom>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882997"/>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570271" y="1157635"/>
            <a:ext cx="7934632" cy="1848554"/>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100" i="1" dirty="0">
                <a:solidFill>
                  <a:srgbClr val="0033CC"/>
                </a:solidFill>
              </a:rPr>
              <a:t>The items from the punch-out will now be shown in the eVA shopping cart. </a:t>
            </a:r>
          </a:p>
          <a:p>
            <a:endParaRPr lang="en-US" sz="900" dirty="0">
              <a:solidFill>
                <a:schemeClr val="tx1"/>
              </a:solidFill>
            </a:endParaRPr>
          </a:p>
          <a:p>
            <a:pPr marL="457200" indent="-457200">
              <a:buFont typeface="+mj-lt"/>
              <a:buAutoNum type="arabicPeriod" startAt="6"/>
            </a:pPr>
            <a:r>
              <a:rPr lang="en-US" sz="2100" dirty="0">
                <a:solidFill>
                  <a:srgbClr val="0033CC"/>
                </a:solidFill>
              </a:rPr>
              <a:t>Confirm the items are correct and click </a:t>
            </a:r>
            <a:r>
              <a:rPr lang="en-US" sz="2100" b="1" dirty="0">
                <a:solidFill>
                  <a:schemeClr val="tx1"/>
                </a:solidFill>
              </a:rPr>
              <a:t>Checkout</a:t>
            </a:r>
            <a:r>
              <a:rPr lang="en-US" sz="2100" dirty="0">
                <a:solidFill>
                  <a:srgbClr val="0033CC"/>
                </a:solidFill>
              </a:rPr>
              <a:t>. This will pull your items into the matching eVA requisition number shown at the top. </a:t>
            </a:r>
          </a:p>
        </p:txBody>
      </p:sp>
      <p:sp>
        <p:nvSpPr>
          <p:cNvPr id="7" name="Rectangle 6">
            <a:extLst>
              <a:ext uri="{FF2B5EF4-FFF2-40B4-BE49-F238E27FC236}">
                <a16:creationId xmlns:a16="http://schemas.microsoft.com/office/drawing/2014/main" id="{B5F5F607-7B71-634D-D626-BCC76F8F3D66}"/>
              </a:ext>
            </a:extLst>
          </p:cNvPr>
          <p:cNvSpPr/>
          <p:nvPr/>
        </p:nvSpPr>
        <p:spPr>
          <a:xfrm>
            <a:off x="5887630" y="3649507"/>
            <a:ext cx="2722970" cy="192590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 name="Rectangle 7">
            <a:extLst>
              <a:ext uri="{FF2B5EF4-FFF2-40B4-BE49-F238E27FC236}">
                <a16:creationId xmlns:a16="http://schemas.microsoft.com/office/drawing/2014/main" id="{357CFAA0-EE65-D0F2-B127-A4D1CB4BFDFA}"/>
              </a:ext>
            </a:extLst>
          </p:cNvPr>
          <p:cNvSpPr/>
          <p:nvPr/>
        </p:nvSpPr>
        <p:spPr>
          <a:xfrm>
            <a:off x="5887630" y="5258947"/>
            <a:ext cx="2722970" cy="34188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6" name="Graphic 5" descr="Badge 6 with solid fill">
            <a:extLst>
              <a:ext uri="{FF2B5EF4-FFF2-40B4-BE49-F238E27FC236}">
                <a16:creationId xmlns:a16="http://schemas.microsoft.com/office/drawing/2014/main" id="{A05DC2D0-CB82-B073-336F-4E0DC984B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625" y="4941652"/>
            <a:ext cx="457200" cy="457200"/>
          </a:xfrm>
          <a:prstGeom prst="rect">
            <a:avLst/>
          </a:prstGeom>
        </p:spPr>
      </p:pic>
    </p:spTree>
    <p:extLst>
      <p:ext uri="{BB962C8B-B14F-4D97-AF65-F5344CB8AC3E}">
        <p14:creationId xmlns:p14="http://schemas.microsoft.com/office/powerpoint/2010/main" val="212324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1012083"/>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48929" y="1286720"/>
            <a:ext cx="7875640" cy="2142279"/>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100" i="1" dirty="0">
                <a:solidFill>
                  <a:srgbClr val="0033CC"/>
                </a:solidFill>
              </a:rPr>
              <a:t>The requisition is displayed with your punch-out items (below). To continue to populate the requisition details if you’re finished shopping the vendor's catalog skip to Section B slide 19.  </a:t>
            </a:r>
          </a:p>
          <a:p>
            <a:endParaRPr lang="en-US" sz="2100" i="1" dirty="0">
              <a:solidFill>
                <a:srgbClr val="0033CC"/>
              </a:solidFill>
            </a:endParaRPr>
          </a:p>
          <a:p>
            <a:r>
              <a:rPr lang="en-US" sz="2100" i="1" dirty="0">
                <a:solidFill>
                  <a:srgbClr val="0033CC"/>
                </a:solidFill>
              </a:rPr>
              <a:t>We will continue in the following slides to learn how to add additional items. </a:t>
            </a:r>
          </a:p>
          <a:p>
            <a:r>
              <a:rPr lang="en-US" sz="2100" dirty="0">
                <a:solidFill>
                  <a:schemeClr val="tx1"/>
                </a:solidFill>
              </a:rPr>
              <a:t> </a:t>
            </a:r>
          </a:p>
        </p:txBody>
      </p:sp>
      <p:pic>
        <p:nvPicPr>
          <p:cNvPr id="6" name="Picture 5">
            <a:extLst>
              <a:ext uri="{FF2B5EF4-FFF2-40B4-BE49-F238E27FC236}">
                <a16:creationId xmlns:a16="http://schemas.microsoft.com/office/drawing/2014/main" id="{40A02A0B-9BFD-75B0-3A91-3A10B208EB92}"/>
              </a:ext>
            </a:extLst>
          </p:cNvPr>
          <p:cNvPicPr>
            <a:picLocks noChangeAspect="1"/>
          </p:cNvPicPr>
          <p:nvPr/>
        </p:nvPicPr>
        <p:blipFill>
          <a:blip r:embed="rId2"/>
          <a:stretch>
            <a:fillRect/>
          </a:stretch>
        </p:blipFill>
        <p:spPr>
          <a:xfrm>
            <a:off x="501446" y="3542745"/>
            <a:ext cx="8155858" cy="2843202"/>
          </a:xfrm>
          <a:prstGeom prst="rect">
            <a:avLst/>
          </a:prstGeom>
          <a:ln w="38100">
            <a:solidFill>
              <a:srgbClr val="0033CC"/>
            </a:solidFill>
          </a:ln>
        </p:spPr>
      </p:pic>
    </p:spTree>
    <p:extLst>
      <p:ext uri="{BB962C8B-B14F-4D97-AF65-F5344CB8AC3E}">
        <p14:creationId xmlns:p14="http://schemas.microsoft.com/office/powerpoint/2010/main" val="390343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999350"/>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85800" y="1239024"/>
            <a:ext cx="7772400" cy="2042710"/>
          </a:xfrm>
          <a:prstGeom prst="rect">
            <a:avLst/>
          </a:prstGeom>
          <a:solidFill>
            <a:schemeClr val="bg2">
              <a:lumMod val="60000"/>
              <a:lumOff val="4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457200">
              <a:buFont typeface="+mj-lt"/>
              <a:buAutoNum type="arabicPeriod"/>
            </a:pPr>
            <a:r>
              <a:rPr lang="en-US" sz="2100" dirty="0">
                <a:solidFill>
                  <a:srgbClr val="0033CC"/>
                </a:solidFill>
              </a:rPr>
              <a:t>To add additional punch-out items to your requisition, click the </a:t>
            </a:r>
            <a:r>
              <a:rPr lang="en-US" sz="2100" b="1" dirty="0">
                <a:solidFill>
                  <a:schemeClr val="tx2"/>
                </a:solidFill>
              </a:rPr>
              <a:t>“&lt;&lt;Back to Catalog” </a:t>
            </a:r>
            <a:r>
              <a:rPr lang="en-US" sz="2100" dirty="0">
                <a:solidFill>
                  <a:srgbClr val="0033CC"/>
                </a:solidFill>
              </a:rPr>
              <a:t>button. This will return you to the eVA shopping / catalog section. </a:t>
            </a:r>
          </a:p>
          <a:p>
            <a:pPr marL="457200" indent="-457200">
              <a:buFont typeface="+mj-lt"/>
              <a:buAutoNum type="arabicPeriod"/>
            </a:pPr>
            <a:endParaRPr lang="en-US" sz="2100" dirty="0">
              <a:solidFill>
                <a:schemeClr val="tx1"/>
              </a:solidFill>
            </a:endParaRPr>
          </a:p>
          <a:p>
            <a:r>
              <a:rPr lang="en-US" sz="2100" dirty="0">
                <a:solidFill>
                  <a:schemeClr val="tx1"/>
                </a:solidFill>
              </a:rPr>
              <a:t> </a:t>
            </a:r>
          </a:p>
        </p:txBody>
      </p:sp>
      <p:pic>
        <p:nvPicPr>
          <p:cNvPr id="6" name="Picture 5">
            <a:extLst>
              <a:ext uri="{FF2B5EF4-FFF2-40B4-BE49-F238E27FC236}">
                <a16:creationId xmlns:a16="http://schemas.microsoft.com/office/drawing/2014/main" id="{40A02A0B-9BFD-75B0-3A91-3A10B208EB92}"/>
              </a:ext>
            </a:extLst>
          </p:cNvPr>
          <p:cNvPicPr>
            <a:picLocks noChangeAspect="1"/>
          </p:cNvPicPr>
          <p:nvPr/>
        </p:nvPicPr>
        <p:blipFill>
          <a:blip r:embed="rId2"/>
          <a:stretch>
            <a:fillRect/>
          </a:stretch>
        </p:blipFill>
        <p:spPr>
          <a:xfrm>
            <a:off x="447368" y="3245081"/>
            <a:ext cx="8229600" cy="3150699"/>
          </a:xfrm>
          <a:prstGeom prst="rect">
            <a:avLst/>
          </a:prstGeom>
          <a:ln w="38100">
            <a:solidFill>
              <a:srgbClr val="0033CC"/>
            </a:solidFill>
          </a:ln>
        </p:spPr>
      </p:pic>
      <p:sp>
        <p:nvSpPr>
          <p:cNvPr id="3" name="Rectangle 2">
            <a:extLst>
              <a:ext uri="{FF2B5EF4-FFF2-40B4-BE49-F238E27FC236}">
                <a16:creationId xmlns:a16="http://schemas.microsoft.com/office/drawing/2014/main" id="{6A63C3CB-FB64-97DC-9B2C-3EF829073A78}"/>
              </a:ext>
            </a:extLst>
          </p:cNvPr>
          <p:cNvSpPr/>
          <p:nvPr/>
        </p:nvSpPr>
        <p:spPr>
          <a:xfrm>
            <a:off x="4011561" y="3539614"/>
            <a:ext cx="934065" cy="42278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4" name="TextBox 3">
            <a:extLst>
              <a:ext uri="{FF2B5EF4-FFF2-40B4-BE49-F238E27FC236}">
                <a16:creationId xmlns:a16="http://schemas.microsoft.com/office/drawing/2014/main" id="{F5BE4C79-DC62-D98A-5818-4E634EC3D5EC}"/>
              </a:ext>
            </a:extLst>
          </p:cNvPr>
          <p:cNvSpPr txBox="1"/>
          <p:nvPr/>
        </p:nvSpPr>
        <p:spPr>
          <a:xfrm>
            <a:off x="1986899" y="5252827"/>
            <a:ext cx="4482727" cy="1077218"/>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spAutoFit/>
          </a:bodyPr>
          <a:lstStyle/>
          <a:p>
            <a:r>
              <a:rPr lang="en-US" sz="1600" b="1" i="1" dirty="0">
                <a:solidFill>
                  <a:schemeClr val="accent3">
                    <a:lumMod val="95000"/>
                  </a:schemeClr>
                </a:solidFill>
              </a:rPr>
              <a:t>Caution: </a:t>
            </a:r>
            <a:r>
              <a:rPr lang="en-US" sz="1600" i="1" dirty="0">
                <a:solidFill>
                  <a:schemeClr val="accent3">
                    <a:lumMod val="95000"/>
                  </a:schemeClr>
                </a:solidFill>
              </a:rPr>
              <a:t>Returning to the catalog is only to add additional items not already on the requisition. To adjust quantity or delete a line use the pencil or trash can icons on the requisition line. </a:t>
            </a:r>
          </a:p>
        </p:txBody>
      </p:sp>
      <p:sp>
        <p:nvSpPr>
          <p:cNvPr id="7" name="Rectangle 6">
            <a:extLst>
              <a:ext uri="{FF2B5EF4-FFF2-40B4-BE49-F238E27FC236}">
                <a16:creationId xmlns:a16="http://schemas.microsoft.com/office/drawing/2014/main" id="{49F0C82F-9434-3954-1E10-910CD894EDB3}"/>
              </a:ext>
            </a:extLst>
          </p:cNvPr>
          <p:cNvSpPr/>
          <p:nvPr/>
        </p:nvSpPr>
        <p:spPr>
          <a:xfrm>
            <a:off x="619303" y="5622878"/>
            <a:ext cx="478779" cy="43620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 name="Rectangle 7">
            <a:extLst>
              <a:ext uri="{FF2B5EF4-FFF2-40B4-BE49-F238E27FC236}">
                <a16:creationId xmlns:a16="http://schemas.microsoft.com/office/drawing/2014/main" id="{6FFB5048-D678-FAF9-5428-FCC890F78ED7}"/>
              </a:ext>
            </a:extLst>
          </p:cNvPr>
          <p:cNvSpPr/>
          <p:nvPr/>
        </p:nvSpPr>
        <p:spPr>
          <a:xfrm>
            <a:off x="1098082" y="2365927"/>
            <a:ext cx="7033195" cy="793923"/>
          </a:xfrm>
          <a:prstGeom prst="rect">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i="1" dirty="0"/>
              <a:t>Please Note: </a:t>
            </a:r>
            <a:r>
              <a:rPr lang="en-US" sz="1600" i="1" dirty="0"/>
              <a:t>This option is </a:t>
            </a:r>
            <a:r>
              <a:rPr lang="en-US" sz="1600" i="1" u="sng" dirty="0"/>
              <a:t>only</a:t>
            </a:r>
            <a:r>
              <a:rPr lang="en-US" sz="1600" i="1" dirty="0"/>
              <a:t> available while the requisition is in </a:t>
            </a:r>
            <a:r>
              <a:rPr lang="en-US" sz="1600" i="1" u="sng" dirty="0"/>
              <a:t>draft</a:t>
            </a:r>
            <a:r>
              <a:rPr lang="en-US" sz="1600" i="1" dirty="0"/>
              <a:t> status.  If your requisition is already submitted into workflow, you can withdraw it to return to draft.  </a:t>
            </a:r>
          </a:p>
        </p:txBody>
      </p:sp>
      <p:pic>
        <p:nvPicPr>
          <p:cNvPr id="10" name="Graphic 9" descr="Badge 1 with solid fill">
            <a:extLst>
              <a:ext uri="{FF2B5EF4-FFF2-40B4-BE49-F238E27FC236}">
                <a16:creationId xmlns:a16="http://schemas.microsoft.com/office/drawing/2014/main" id="{F38D66B3-4BFF-71C1-ED30-9187CCD91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1293" y="3269444"/>
            <a:ext cx="457200" cy="457200"/>
          </a:xfrm>
          <a:prstGeom prst="rect">
            <a:avLst/>
          </a:prstGeom>
        </p:spPr>
      </p:pic>
      <p:cxnSp>
        <p:nvCxnSpPr>
          <p:cNvPr id="12" name="Straight Connector 11">
            <a:extLst>
              <a:ext uri="{FF2B5EF4-FFF2-40B4-BE49-F238E27FC236}">
                <a16:creationId xmlns:a16="http://schemas.microsoft.com/office/drawing/2014/main" id="{E502033E-0C9F-63AA-B518-8245C4530B9F}"/>
              </a:ext>
            </a:extLst>
          </p:cNvPr>
          <p:cNvCxnSpPr/>
          <p:nvPr/>
        </p:nvCxnSpPr>
        <p:spPr>
          <a:xfrm flipV="1">
            <a:off x="1098082" y="5252827"/>
            <a:ext cx="888817" cy="3700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C476FF-5245-C3E5-34E4-2D2718B79AD2}"/>
              </a:ext>
            </a:extLst>
          </p:cNvPr>
          <p:cNvCxnSpPr>
            <a:cxnSpLocks/>
          </p:cNvCxnSpPr>
          <p:nvPr/>
        </p:nvCxnSpPr>
        <p:spPr>
          <a:xfrm>
            <a:off x="1098082" y="6059082"/>
            <a:ext cx="888817" cy="2278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03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F209DAF-B241-1B68-DD52-A586F03A15C1}"/>
              </a:ext>
            </a:extLst>
          </p:cNvPr>
          <p:cNvPicPr>
            <a:picLocks noChangeAspect="1"/>
          </p:cNvPicPr>
          <p:nvPr/>
        </p:nvPicPr>
        <p:blipFill>
          <a:blip r:embed="rId2"/>
          <a:stretch>
            <a:fillRect/>
          </a:stretch>
        </p:blipFill>
        <p:spPr>
          <a:xfrm>
            <a:off x="457200" y="3026421"/>
            <a:ext cx="8313173" cy="3407115"/>
          </a:xfrm>
          <a:prstGeom prst="rect">
            <a:avLst/>
          </a:prstGeom>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a:xfrm>
            <a:off x="457200" y="274638"/>
            <a:ext cx="8229600" cy="999350"/>
          </a:xfrm>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85800" y="1273988"/>
            <a:ext cx="7772400" cy="1598556"/>
          </a:xfrm>
          <a:prstGeom prst="rect">
            <a:avLst/>
          </a:prstGeom>
          <a:solidFill>
            <a:schemeClr val="bg2">
              <a:lumMod val="60000"/>
              <a:lumOff val="4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100" i="1" dirty="0">
                <a:solidFill>
                  <a:srgbClr val="0033CC"/>
                </a:solidFill>
              </a:rPr>
              <a:t>Now we have returned to the eVA shopping catalog screen.</a:t>
            </a:r>
          </a:p>
          <a:p>
            <a:endParaRPr lang="en-US" sz="2100" dirty="0">
              <a:solidFill>
                <a:srgbClr val="0033CC"/>
              </a:solidFill>
            </a:endParaRPr>
          </a:p>
          <a:p>
            <a:pPr marL="457200" indent="-457200">
              <a:buFont typeface="+mj-lt"/>
              <a:buAutoNum type="arabicPeriod" startAt="2"/>
            </a:pPr>
            <a:r>
              <a:rPr lang="en-US" sz="2100" dirty="0">
                <a:solidFill>
                  <a:srgbClr val="0033CC"/>
                </a:solidFill>
              </a:rPr>
              <a:t>Click the </a:t>
            </a:r>
            <a:r>
              <a:rPr lang="en-US" sz="2100" b="1" dirty="0">
                <a:solidFill>
                  <a:schemeClr val="tx1"/>
                </a:solidFill>
              </a:rPr>
              <a:t>cart to web icon </a:t>
            </a:r>
            <a:r>
              <a:rPr lang="en-US" sz="2100" dirty="0">
                <a:solidFill>
                  <a:srgbClr val="0033CC"/>
                </a:solidFill>
              </a:rPr>
              <a:t>to re-access vendor’s punchout catalog. </a:t>
            </a:r>
          </a:p>
        </p:txBody>
      </p:sp>
      <p:sp>
        <p:nvSpPr>
          <p:cNvPr id="3" name="Rectangle 2">
            <a:extLst>
              <a:ext uri="{FF2B5EF4-FFF2-40B4-BE49-F238E27FC236}">
                <a16:creationId xmlns:a16="http://schemas.microsoft.com/office/drawing/2014/main" id="{6A63C3CB-FB64-97DC-9B2C-3EF829073A78}"/>
              </a:ext>
            </a:extLst>
          </p:cNvPr>
          <p:cNvSpPr/>
          <p:nvPr/>
        </p:nvSpPr>
        <p:spPr>
          <a:xfrm>
            <a:off x="1250696" y="5243639"/>
            <a:ext cx="946768" cy="43620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6" name="Graphic 5" descr="Badge with solid fill">
            <a:extLst>
              <a:ext uri="{FF2B5EF4-FFF2-40B4-BE49-F238E27FC236}">
                <a16:creationId xmlns:a16="http://schemas.microsoft.com/office/drawing/2014/main" id="{9474CC6F-75B5-C370-7516-5712277FD9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981" y="4938101"/>
            <a:ext cx="457200" cy="457200"/>
          </a:xfrm>
          <a:prstGeom prst="rect">
            <a:avLst/>
          </a:prstGeom>
        </p:spPr>
      </p:pic>
    </p:spTree>
    <p:extLst>
      <p:ext uri="{BB962C8B-B14F-4D97-AF65-F5344CB8AC3E}">
        <p14:creationId xmlns:p14="http://schemas.microsoft.com/office/powerpoint/2010/main" val="109132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80C6CA-D126-7783-679F-0BCCD8A19FE0}"/>
              </a:ext>
            </a:extLst>
          </p:cNvPr>
          <p:cNvPicPr>
            <a:picLocks noChangeAspect="1"/>
          </p:cNvPicPr>
          <p:nvPr/>
        </p:nvPicPr>
        <p:blipFill>
          <a:blip r:embed="rId2"/>
          <a:stretch>
            <a:fillRect/>
          </a:stretch>
        </p:blipFill>
        <p:spPr>
          <a:xfrm>
            <a:off x="685800" y="3105989"/>
            <a:ext cx="7772400" cy="2990506"/>
          </a:xfrm>
          <a:prstGeom prst="rect">
            <a:avLst/>
          </a:prstGeom>
          <a:ln w="38100">
            <a:solidFill>
              <a:srgbClr val="0033CC"/>
            </a:solidFill>
          </a:ln>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85800" y="1273988"/>
            <a:ext cx="7772400" cy="1598556"/>
          </a:xfrm>
          <a:prstGeom prst="rect">
            <a:avLst/>
          </a:prstGeom>
          <a:solidFill>
            <a:schemeClr val="bg2">
              <a:lumMod val="60000"/>
              <a:lumOff val="4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457200">
              <a:buFont typeface="+mj-lt"/>
              <a:buAutoNum type="arabicPeriod" startAt="3"/>
            </a:pPr>
            <a:r>
              <a:rPr lang="en-US" sz="2100" dirty="0">
                <a:solidFill>
                  <a:srgbClr val="0033CC"/>
                </a:solidFill>
              </a:rPr>
              <a:t>Add additional items and </a:t>
            </a:r>
            <a:r>
              <a:rPr lang="en-US" sz="2100" dirty="0">
                <a:solidFill>
                  <a:schemeClr val="tx1"/>
                </a:solidFill>
              </a:rPr>
              <a:t>submit cart</a:t>
            </a:r>
            <a:r>
              <a:rPr lang="en-US" sz="2100" dirty="0">
                <a:solidFill>
                  <a:srgbClr val="0033CC"/>
                </a:solidFill>
              </a:rPr>
              <a:t>. </a:t>
            </a:r>
          </a:p>
          <a:p>
            <a:endParaRPr lang="en-US" sz="2100" dirty="0">
              <a:solidFill>
                <a:schemeClr val="tx1"/>
              </a:solidFill>
            </a:endParaRPr>
          </a:p>
        </p:txBody>
      </p:sp>
      <p:sp>
        <p:nvSpPr>
          <p:cNvPr id="3" name="Rectangle 2">
            <a:extLst>
              <a:ext uri="{FF2B5EF4-FFF2-40B4-BE49-F238E27FC236}">
                <a16:creationId xmlns:a16="http://schemas.microsoft.com/office/drawing/2014/main" id="{6A63C3CB-FB64-97DC-9B2C-3EF829073A78}"/>
              </a:ext>
            </a:extLst>
          </p:cNvPr>
          <p:cNvSpPr/>
          <p:nvPr/>
        </p:nvSpPr>
        <p:spPr>
          <a:xfrm>
            <a:off x="6344155" y="3762796"/>
            <a:ext cx="2006826" cy="43620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4" name="Rectangle 3">
            <a:extLst>
              <a:ext uri="{FF2B5EF4-FFF2-40B4-BE49-F238E27FC236}">
                <a16:creationId xmlns:a16="http://schemas.microsoft.com/office/drawing/2014/main" id="{C70D4C1F-1805-AC39-89EF-7D2096C001C8}"/>
              </a:ext>
            </a:extLst>
          </p:cNvPr>
          <p:cNvSpPr/>
          <p:nvPr/>
        </p:nvSpPr>
        <p:spPr>
          <a:xfrm>
            <a:off x="1189703" y="1865301"/>
            <a:ext cx="6764593" cy="887731"/>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1" dirty="0">
                <a:solidFill>
                  <a:schemeClr val="accent1">
                    <a:lumMod val="25000"/>
                  </a:schemeClr>
                </a:solidFill>
              </a:rPr>
              <a:t>Reminder: </a:t>
            </a:r>
            <a:r>
              <a:rPr lang="en-US" sz="1800" i="1" dirty="0">
                <a:solidFill>
                  <a:schemeClr val="accent1">
                    <a:lumMod val="25000"/>
                  </a:schemeClr>
                </a:solidFill>
              </a:rPr>
              <a:t>This is a new cart. You will not see your previously added items; however, the new items will be added to your original requisition.   </a:t>
            </a:r>
          </a:p>
        </p:txBody>
      </p:sp>
      <p:pic>
        <p:nvPicPr>
          <p:cNvPr id="8" name="Graphic 7" descr="Badge 3 with solid fill">
            <a:extLst>
              <a:ext uri="{FF2B5EF4-FFF2-40B4-BE49-F238E27FC236}">
                <a16:creationId xmlns:a16="http://schemas.microsoft.com/office/drawing/2014/main" id="{DE55F1CD-DA1D-1A4E-BEF2-D1ACFEC62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5991" y="3534196"/>
            <a:ext cx="457200" cy="457200"/>
          </a:xfrm>
          <a:prstGeom prst="rect">
            <a:avLst/>
          </a:prstGeom>
        </p:spPr>
      </p:pic>
    </p:spTree>
    <p:extLst>
      <p:ext uri="{BB962C8B-B14F-4D97-AF65-F5344CB8AC3E}">
        <p14:creationId xmlns:p14="http://schemas.microsoft.com/office/powerpoint/2010/main" val="355143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9A490EA-02F7-2309-EF86-3348BDE03634}"/>
              </a:ext>
            </a:extLst>
          </p:cNvPr>
          <p:cNvPicPr>
            <a:picLocks noChangeAspect="1"/>
          </p:cNvPicPr>
          <p:nvPr/>
        </p:nvPicPr>
        <p:blipFill>
          <a:blip r:embed="rId2"/>
          <a:stretch>
            <a:fillRect/>
          </a:stretch>
        </p:blipFill>
        <p:spPr>
          <a:xfrm>
            <a:off x="492057" y="3056567"/>
            <a:ext cx="8159885" cy="3330961"/>
          </a:xfrm>
          <a:prstGeom prst="rect">
            <a:avLst/>
          </a:prstGeom>
          <a:ln w="38100">
            <a:solidFill>
              <a:srgbClr val="0033CC"/>
            </a:solidFill>
          </a:ln>
        </p:spPr>
      </p:pic>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85800" y="1244491"/>
            <a:ext cx="7772400" cy="1685522"/>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100" i="1" dirty="0">
                <a:solidFill>
                  <a:srgbClr val="0033CC"/>
                </a:solidFill>
              </a:rPr>
              <a:t>You were returned to the search products / eVA catalog page.</a:t>
            </a:r>
          </a:p>
          <a:p>
            <a:endParaRPr lang="en-US" sz="2100" i="1" dirty="0">
              <a:solidFill>
                <a:srgbClr val="0033CC"/>
              </a:solidFill>
            </a:endParaRPr>
          </a:p>
          <a:p>
            <a:pPr marL="457200" indent="-457200">
              <a:buFont typeface="+mj-lt"/>
              <a:buAutoNum type="arabicPeriod" startAt="4"/>
            </a:pPr>
            <a:r>
              <a:rPr lang="en-US" sz="2100" dirty="0">
                <a:solidFill>
                  <a:srgbClr val="0033CC"/>
                </a:solidFill>
              </a:rPr>
              <a:t>Click the </a:t>
            </a:r>
            <a:r>
              <a:rPr lang="en-US" sz="2100" b="1" u="sng" dirty="0">
                <a:solidFill>
                  <a:srgbClr val="FF0000"/>
                </a:solidFill>
              </a:rPr>
              <a:t>gray</a:t>
            </a:r>
            <a:r>
              <a:rPr lang="en-US" sz="2100" dirty="0">
                <a:solidFill>
                  <a:srgbClr val="FF0000"/>
                </a:solidFill>
              </a:rPr>
              <a:t> shopping cart </a:t>
            </a:r>
            <a:r>
              <a:rPr lang="en-US" sz="2100" dirty="0">
                <a:solidFill>
                  <a:srgbClr val="0033CC"/>
                </a:solidFill>
              </a:rPr>
              <a:t>and note that it now shows your updated line items total. This will return you to the requisition with your original and newly added items.</a:t>
            </a:r>
          </a:p>
        </p:txBody>
      </p:sp>
      <p:pic>
        <p:nvPicPr>
          <p:cNvPr id="6" name="Picture 2" descr="Gray cart 73 icon - Free gray cart icons">
            <a:extLst>
              <a:ext uri="{FF2B5EF4-FFF2-40B4-BE49-F238E27FC236}">
                <a16:creationId xmlns:a16="http://schemas.microsoft.com/office/drawing/2014/main" id="{6EA6C990-95DC-50E1-5C70-362095682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38" y="3363251"/>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9255DDD-4AEB-B8C1-9E70-4983C43E88D8}"/>
              </a:ext>
            </a:extLst>
          </p:cNvPr>
          <p:cNvSpPr/>
          <p:nvPr/>
        </p:nvSpPr>
        <p:spPr>
          <a:xfrm>
            <a:off x="5584722" y="3116829"/>
            <a:ext cx="2064775" cy="1779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adge 4 with solid fill">
            <a:extLst>
              <a:ext uri="{FF2B5EF4-FFF2-40B4-BE49-F238E27FC236}">
                <a16:creationId xmlns:a16="http://schemas.microsoft.com/office/drawing/2014/main" id="{177C6B52-93A7-6D5A-647C-7BFD952B2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42130" y="4568942"/>
            <a:ext cx="457200" cy="457200"/>
          </a:xfrm>
          <a:prstGeom prst="rect">
            <a:avLst/>
          </a:prstGeom>
        </p:spPr>
      </p:pic>
      <p:pic>
        <p:nvPicPr>
          <p:cNvPr id="11" name="Picture 6">
            <a:extLst>
              <a:ext uri="{FF2B5EF4-FFF2-40B4-BE49-F238E27FC236}">
                <a16:creationId xmlns:a16="http://schemas.microsoft.com/office/drawing/2014/main" id="{9F29DC02-2269-3A67-5F8A-0D199B2FB9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3959" y="3353418"/>
            <a:ext cx="344573" cy="2930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6C01D1DE-4656-ADCC-9527-59091213ED99}"/>
              </a:ext>
            </a:extLst>
          </p:cNvPr>
          <p:cNvCxnSpPr/>
          <p:nvPr/>
        </p:nvCxnSpPr>
        <p:spPr>
          <a:xfrm>
            <a:off x="7649497" y="3116829"/>
            <a:ext cx="580103" cy="246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E2AC6D-6607-98BF-A064-DE007B8A629A}"/>
              </a:ext>
            </a:extLst>
          </p:cNvPr>
          <p:cNvSpPr/>
          <p:nvPr/>
        </p:nvSpPr>
        <p:spPr>
          <a:xfrm>
            <a:off x="8229600" y="3353418"/>
            <a:ext cx="394059" cy="2930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50890CD-572C-D09F-D401-A83357EA1818}"/>
              </a:ext>
            </a:extLst>
          </p:cNvPr>
          <p:cNvCxnSpPr>
            <a:cxnSpLocks/>
          </p:cNvCxnSpPr>
          <p:nvPr/>
        </p:nvCxnSpPr>
        <p:spPr>
          <a:xfrm flipV="1">
            <a:off x="7649497" y="3646503"/>
            <a:ext cx="580103" cy="12499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7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5228-A2B7-64CE-DC84-8E43D8E5B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DFA58-20DB-4E93-740C-865500B1CB86}"/>
              </a:ext>
            </a:extLst>
          </p:cNvPr>
          <p:cNvSpPr>
            <a:spLocks noGrp="1"/>
          </p:cNvSpPr>
          <p:nvPr>
            <p:ph type="title"/>
          </p:nvPr>
        </p:nvSpPr>
        <p:spPr/>
        <p:txBody>
          <a:bodyPr/>
          <a:lstStyle/>
          <a:p>
            <a:r>
              <a:rPr lang="en-US" dirty="0"/>
              <a:t>Create a Punchout or Catalog Requisition</a:t>
            </a:r>
          </a:p>
        </p:txBody>
      </p:sp>
      <p:sp>
        <p:nvSpPr>
          <p:cNvPr id="5" name="Rectangle 4">
            <a:extLst>
              <a:ext uri="{FF2B5EF4-FFF2-40B4-BE49-F238E27FC236}">
                <a16:creationId xmlns:a16="http://schemas.microsoft.com/office/drawing/2014/main" id="{F6CDE1CD-68EA-15FC-F903-4A1C2E852649}"/>
              </a:ext>
            </a:extLst>
          </p:cNvPr>
          <p:cNvSpPr/>
          <p:nvPr/>
        </p:nvSpPr>
        <p:spPr>
          <a:xfrm>
            <a:off x="685800" y="1273988"/>
            <a:ext cx="7681366" cy="1143000"/>
          </a:xfrm>
          <a:prstGeom prst="rect">
            <a:avLst/>
          </a:prstGeom>
          <a:solidFill>
            <a:schemeClr val="bg2">
              <a:lumMod val="60000"/>
              <a:lumOff val="4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100" i="1" dirty="0">
                <a:solidFill>
                  <a:srgbClr val="0033CC"/>
                </a:solidFill>
              </a:rPr>
              <a:t>You are now returned to your requisition with your original items and newly added items. Continue to step B to populate requisition details and submit for approval. </a:t>
            </a:r>
          </a:p>
        </p:txBody>
      </p:sp>
      <p:pic>
        <p:nvPicPr>
          <p:cNvPr id="4" name="Picture 3">
            <a:extLst>
              <a:ext uri="{FF2B5EF4-FFF2-40B4-BE49-F238E27FC236}">
                <a16:creationId xmlns:a16="http://schemas.microsoft.com/office/drawing/2014/main" id="{19FF1F47-782D-0AAC-7A07-2F2A49DF0F5B}"/>
              </a:ext>
            </a:extLst>
          </p:cNvPr>
          <p:cNvPicPr>
            <a:picLocks noChangeAspect="1"/>
          </p:cNvPicPr>
          <p:nvPr/>
        </p:nvPicPr>
        <p:blipFill>
          <a:blip r:embed="rId2"/>
          <a:stretch>
            <a:fillRect/>
          </a:stretch>
        </p:blipFill>
        <p:spPr>
          <a:xfrm>
            <a:off x="685800" y="2589452"/>
            <a:ext cx="7681366" cy="3358194"/>
          </a:xfrm>
          <a:prstGeom prst="rect">
            <a:avLst/>
          </a:prstGeom>
          <a:ln w="38100">
            <a:solidFill>
              <a:srgbClr val="0033CC"/>
            </a:solidFill>
          </a:ln>
        </p:spPr>
      </p:pic>
      <p:sp>
        <p:nvSpPr>
          <p:cNvPr id="3" name="Rectangle 2">
            <a:extLst>
              <a:ext uri="{FF2B5EF4-FFF2-40B4-BE49-F238E27FC236}">
                <a16:creationId xmlns:a16="http://schemas.microsoft.com/office/drawing/2014/main" id="{507060D7-9384-A82E-194C-F13647280544}"/>
              </a:ext>
            </a:extLst>
          </p:cNvPr>
          <p:cNvSpPr/>
          <p:nvPr/>
        </p:nvSpPr>
        <p:spPr>
          <a:xfrm>
            <a:off x="5299587" y="4935793"/>
            <a:ext cx="3667433" cy="1750142"/>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i="1" dirty="0">
                <a:solidFill>
                  <a:srgbClr val="FF0000"/>
                </a:solidFill>
              </a:rPr>
              <a:t>Submit punchout requisitions as soon as possible after creating them as price changes in catalogs are very frequent and prices </a:t>
            </a:r>
            <a:r>
              <a:rPr lang="en-US" sz="1600" b="1" i="1" u="sng" dirty="0">
                <a:solidFill>
                  <a:srgbClr val="FF0000"/>
                </a:solidFill>
              </a:rPr>
              <a:t>will not update </a:t>
            </a:r>
            <a:r>
              <a:rPr lang="en-US" sz="1600" b="1" i="1" dirty="0">
                <a:solidFill>
                  <a:srgbClr val="FF0000"/>
                </a:solidFill>
              </a:rPr>
              <a:t>on the lines already extracted to a requisition. </a:t>
            </a:r>
            <a:endParaRPr lang="en-US" sz="1600" i="1" dirty="0">
              <a:solidFill>
                <a:srgbClr val="FF0000"/>
              </a:solidFill>
            </a:endParaRPr>
          </a:p>
        </p:txBody>
      </p:sp>
      <p:pic>
        <p:nvPicPr>
          <p:cNvPr id="7" name="Graphic 6" descr="Warning with solid fill">
            <a:extLst>
              <a:ext uri="{FF2B5EF4-FFF2-40B4-BE49-F238E27FC236}">
                <a16:creationId xmlns:a16="http://schemas.microsoft.com/office/drawing/2014/main" id="{ADBC7701-33B9-A624-A4AF-CD71A90A0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2955" y="5923935"/>
            <a:ext cx="762000" cy="762000"/>
          </a:xfrm>
          <a:prstGeom prst="rect">
            <a:avLst/>
          </a:prstGeom>
        </p:spPr>
      </p:pic>
    </p:spTree>
    <p:extLst>
      <p:ext uri="{BB962C8B-B14F-4D97-AF65-F5344CB8AC3E}">
        <p14:creationId xmlns:p14="http://schemas.microsoft.com/office/powerpoint/2010/main" val="116299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310EE-2244-74F7-056B-52AD76E236BF}"/>
              </a:ext>
            </a:extLst>
          </p:cNvPr>
          <p:cNvSpPr>
            <a:spLocks noGrp="1"/>
          </p:cNvSpPr>
          <p:nvPr>
            <p:ph type="ctrTitle"/>
          </p:nvPr>
        </p:nvSpPr>
        <p:spPr/>
        <p:txBody>
          <a:bodyPr/>
          <a:lstStyle/>
          <a:p>
            <a:r>
              <a:rPr lang="en-US" dirty="0"/>
              <a:t>Section B</a:t>
            </a:r>
          </a:p>
        </p:txBody>
      </p:sp>
      <p:sp>
        <p:nvSpPr>
          <p:cNvPr id="4" name="Subtitle 3">
            <a:extLst>
              <a:ext uri="{FF2B5EF4-FFF2-40B4-BE49-F238E27FC236}">
                <a16:creationId xmlns:a16="http://schemas.microsoft.com/office/drawing/2014/main" id="{BE5AD36B-7362-B636-B477-E7DB9B2D0C40}"/>
              </a:ext>
            </a:extLst>
          </p:cNvPr>
          <p:cNvSpPr>
            <a:spLocks noGrp="1"/>
          </p:cNvSpPr>
          <p:nvPr>
            <p:ph type="subTitle" idx="1"/>
          </p:nvPr>
        </p:nvSpPr>
        <p:spPr/>
        <p:txBody>
          <a:bodyPr/>
          <a:lstStyle/>
          <a:p>
            <a:r>
              <a:rPr lang="en-US" sz="2400" dirty="0"/>
              <a:t>Complete the Requisition in eVA </a:t>
            </a:r>
          </a:p>
          <a:p>
            <a:endParaRPr lang="en-US" dirty="0"/>
          </a:p>
        </p:txBody>
      </p:sp>
    </p:spTree>
    <p:extLst>
      <p:ext uri="{BB962C8B-B14F-4D97-AF65-F5344CB8AC3E}">
        <p14:creationId xmlns:p14="http://schemas.microsoft.com/office/powerpoint/2010/main" val="228587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25E6594-640C-FA62-1D26-4AF9D51C78C4}"/>
              </a:ext>
            </a:extLst>
          </p:cNvPr>
          <p:cNvSpPr>
            <a:spLocks noGrp="1"/>
          </p:cNvSpPr>
          <p:nvPr>
            <p:ph type="title"/>
          </p:nvPr>
        </p:nvSpPr>
        <p:spPr>
          <a:xfrm>
            <a:off x="351692" y="577505"/>
            <a:ext cx="8440615" cy="678026"/>
          </a:xfrm>
        </p:spPr>
        <p:txBody>
          <a:bodyPr/>
          <a:lstStyle/>
          <a:p>
            <a:r>
              <a:rPr lang="en-US" dirty="0"/>
              <a:t>Create a Punchout or Catalog Requisition</a:t>
            </a:r>
          </a:p>
        </p:txBody>
      </p:sp>
      <p:sp>
        <p:nvSpPr>
          <p:cNvPr id="23" name="TextBox 22">
            <a:extLst>
              <a:ext uri="{FF2B5EF4-FFF2-40B4-BE49-F238E27FC236}">
                <a16:creationId xmlns:a16="http://schemas.microsoft.com/office/drawing/2014/main" id="{04CCFDBA-A5C2-C647-D5BB-45E9FA5590D8}"/>
              </a:ext>
            </a:extLst>
          </p:cNvPr>
          <p:cNvSpPr txBox="1"/>
          <p:nvPr/>
        </p:nvSpPr>
        <p:spPr>
          <a:xfrm>
            <a:off x="401760" y="1155010"/>
            <a:ext cx="5562600" cy="3810000"/>
          </a:xfrm>
          <a:prstGeom prst="rect">
            <a:avLst/>
          </a:prstGeom>
        </p:spPr>
        <p:txBody>
          <a:bodyPr vert="horz" wrap="square" lIns="0" tIns="0" rIns="0" bIns="0" rtlCol="0">
            <a:noAutofit/>
          </a:bodyPr>
          <a:lstStyle/>
          <a:p>
            <a:endParaRPr lang="en-US"/>
          </a:p>
        </p:txBody>
      </p:sp>
      <p:sp>
        <p:nvSpPr>
          <p:cNvPr id="24" name="TextBox 23">
            <a:extLst>
              <a:ext uri="{FF2B5EF4-FFF2-40B4-BE49-F238E27FC236}">
                <a16:creationId xmlns:a16="http://schemas.microsoft.com/office/drawing/2014/main" id="{2E4B632A-C923-B106-7E78-B1D351977DA2}"/>
              </a:ext>
            </a:extLst>
          </p:cNvPr>
          <p:cNvSpPr txBox="1"/>
          <p:nvPr/>
        </p:nvSpPr>
        <p:spPr>
          <a:xfrm>
            <a:off x="544585" y="1155010"/>
            <a:ext cx="5562600" cy="3810000"/>
          </a:xfrm>
          <a:prstGeom prst="rect">
            <a:avLst/>
          </a:prstGeom>
        </p:spPr>
        <p:txBody>
          <a:bodyPr vert="horz" wrap="square" lIns="0" tIns="0" rIns="0" bIns="0" rtlCol="0">
            <a:noAutofit/>
          </a:bodyPr>
          <a:lstStyle/>
          <a:p>
            <a:endParaRPr lang="en-US"/>
          </a:p>
        </p:txBody>
      </p:sp>
      <p:sp>
        <p:nvSpPr>
          <p:cNvPr id="25" name="TextBox 24">
            <a:extLst>
              <a:ext uri="{FF2B5EF4-FFF2-40B4-BE49-F238E27FC236}">
                <a16:creationId xmlns:a16="http://schemas.microsoft.com/office/drawing/2014/main" id="{0047AAA9-24C8-8509-4A05-9E48FDC0B39F}"/>
              </a:ext>
            </a:extLst>
          </p:cNvPr>
          <p:cNvSpPr txBox="1"/>
          <p:nvPr/>
        </p:nvSpPr>
        <p:spPr>
          <a:xfrm>
            <a:off x="6248400" y="1295400"/>
            <a:ext cx="2371725" cy="1447800"/>
          </a:xfrm>
          <a:prstGeom prst="rect">
            <a:avLst/>
          </a:prstGeom>
        </p:spPr>
        <p:txBody>
          <a:bodyPr vert="horz" wrap="square" lIns="0" tIns="0" rIns="0" bIns="0" rtlCol="0">
            <a:noAutofit/>
          </a:bodyPr>
          <a:lstStyle/>
          <a:p>
            <a:endParaRPr lang="en-US"/>
          </a:p>
        </p:txBody>
      </p:sp>
      <p:sp>
        <p:nvSpPr>
          <p:cNvPr id="4" name="Rectangle 3">
            <a:extLst>
              <a:ext uri="{FF2B5EF4-FFF2-40B4-BE49-F238E27FC236}">
                <a16:creationId xmlns:a16="http://schemas.microsoft.com/office/drawing/2014/main" id="{F06DF723-5546-FBDF-D946-16E3C1006C68}"/>
              </a:ext>
            </a:extLst>
          </p:cNvPr>
          <p:cNvSpPr/>
          <p:nvPr/>
        </p:nvSpPr>
        <p:spPr>
          <a:xfrm>
            <a:off x="228600" y="5941482"/>
            <a:ext cx="6487649" cy="678026"/>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1">
                <a:solidFill>
                  <a:schemeClr val="accent1">
                    <a:lumMod val="25000"/>
                  </a:schemeClr>
                </a:solidFill>
              </a:rPr>
              <a:t>Please note: </a:t>
            </a:r>
            <a:r>
              <a:rPr lang="en-US" i="1">
                <a:solidFill>
                  <a:schemeClr val="accent1">
                    <a:lumMod val="25000"/>
                  </a:schemeClr>
                </a:solidFill>
              </a:rPr>
              <a:t>Catalog or Punchout items that populate a requisition do </a:t>
            </a:r>
            <a:r>
              <a:rPr lang="en-US" b="1" i="1">
                <a:solidFill>
                  <a:schemeClr val="accent1">
                    <a:lumMod val="25000"/>
                  </a:schemeClr>
                </a:solidFill>
              </a:rPr>
              <a:t>not </a:t>
            </a:r>
            <a:r>
              <a:rPr lang="en-US" i="1">
                <a:solidFill>
                  <a:schemeClr val="accent1">
                    <a:lumMod val="25000"/>
                  </a:schemeClr>
                </a:solidFill>
              </a:rPr>
              <a:t>require an additional quote from the vendor.</a:t>
            </a:r>
          </a:p>
        </p:txBody>
      </p:sp>
      <p:sp>
        <p:nvSpPr>
          <p:cNvPr id="5" name="Rectangle 4">
            <a:extLst>
              <a:ext uri="{FF2B5EF4-FFF2-40B4-BE49-F238E27FC236}">
                <a16:creationId xmlns:a16="http://schemas.microsoft.com/office/drawing/2014/main" id="{AE6298BF-B01D-B6A2-2BB9-0D2475C4FF9A}"/>
              </a:ext>
            </a:extLst>
          </p:cNvPr>
          <p:cNvSpPr/>
          <p:nvPr/>
        </p:nvSpPr>
        <p:spPr>
          <a:xfrm>
            <a:off x="816077" y="1478460"/>
            <a:ext cx="7521678" cy="2169308"/>
          </a:xfrm>
          <a:prstGeom prst="rect">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t>In this training, we will learn how to create a Catalog or Punchout Requisition. We will create:</a:t>
            </a:r>
          </a:p>
          <a:p>
            <a:pPr marL="857250"/>
            <a:endParaRPr lang="en-US" dirty="0"/>
          </a:p>
          <a:p>
            <a:pPr marL="344488"/>
            <a:r>
              <a:rPr lang="en-US" sz="2000" dirty="0"/>
              <a:t>Section A: Punchout Catalog Shopping (including edits)  </a:t>
            </a:r>
          </a:p>
          <a:p>
            <a:pPr marL="344488"/>
            <a:r>
              <a:rPr lang="en-US" sz="2000" dirty="0"/>
              <a:t>Section B: Complete the Requisition in eVA </a:t>
            </a:r>
          </a:p>
          <a:p>
            <a:pPr marL="344488"/>
            <a:r>
              <a:rPr lang="en-US" sz="2000" dirty="0"/>
              <a:t>Section C: Catalog Item Requisition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aphicFrame>
        <p:nvGraphicFramePr>
          <p:cNvPr id="6" name="Table 5">
            <a:extLst>
              <a:ext uri="{FF2B5EF4-FFF2-40B4-BE49-F238E27FC236}">
                <a16:creationId xmlns:a16="http://schemas.microsoft.com/office/drawing/2014/main" id="{46561AB3-9BDE-1E4B-300C-6BC2CB9A5316}"/>
              </a:ext>
            </a:extLst>
          </p:cNvPr>
          <p:cNvGraphicFramePr>
            <a:graphicFrameLocks noGrp="1"/>
          </p:cNvGraphicFramePr>
          <p:nvPr>
            <p:extLst>
              <p:ext uri="{D42A27DB-BD31-4B8C-83A1-F6EECF244321}">
                <p14:modId xmlns:p14="http://schemas.microsoft.com/office/powerpoint/2010/main" val="4089752045"/>
              </p:ext>
            </p:extLst>
          </p:nvPr>
        </p:nvGraphicFramePr>
        <p:xfrm>
          <a:off x="1523999" y="4160520"/>
          <a:ext cx="6096000" cy="1402080"/>
        </p:xfrm>
        <a:graphic>
          <a:graphicData uri="http://schemas.openxmlformats.org/drawingml/2006/table">
            <a:tbl>
              <a:tblPr firstRow="1" firstCol="1" bandRow="1" bandCol="1">
                <a:effectLst>
                  <a:outerShdw blurRad="63500" sx="102000" sy="102000" algn="ctr" rotWithShape="0">
                    <a:prstClr val="black">
                      <a:alpha val="40000"/>
                    </a:prstClr>
                  </a:outerShdw>
                </a:effectLst>
                <a:tableStyleId>{D113A9D2-9D6B-4929-AA2D-F23B5EE8CBE7}</a:tableStyleId>
              </a:tblPr>
              <a:tblGrid>
                <a:gridCol w="2286000">
                  <a:extLst>
                    <a:ext uri="{9D8B030D-6E8A-4147-A177-3AD203B41FA5}">
                      <a16:colId xmlns:a16="http://schemas.microsoft.com/office/drawing/2014/main" val="3178317939"/>
                    </a:ext>
                  </a:extLst>
                </a:gridCol>
                <a:gridCol w="3810000">
                  <a:extLst>
                    <a:ext uri="{9D8B030D-6E8A-4147-A177-3AD203B41FA5}">
                      <a16:colId xmlns:a16="http://schemas.microsoft.com/office/drawing/2014/main" val="1898127969"/>
                    </a:ext>
                  </a:extLst>
                </a:gridCol>
              </a:tblGrid>
              <a:tr h="370840">
                <a:tc>
                  <a:txBody>
                    <a:bodyPr/>
                    <a:lstStyle/>
                    <a:p>
                      <a:r>
                        <a:rPr lang="en-US" sz="1600" b="1" dirty="0">
                          <a:solidFill>
                            <a:schemeClr val="tx1"/>
                          </a:solidFill>
                        </a:rPr>
                        <a:t>Punchout Requisition </a:t>
                      </a:r>
                    </a:p>
                  </a:txBody>
                  <a:tcPr/>
                </a:tc>
                <a:tc>
                  <a:txBody>
                    <a:bodyPr/>
                    <a:lstStyle/>
                    <a:p>
                      <a:r>
                        <a:rPr lang="en-US" sz="1600" b="0" dirty="0">
                          <a:solidFill>
                            <a:schemeClr val="tx1"/>
                          </a:solidFill>
                        </a:rPr>
                        <a:t>A requisition that is created from a supplier-maintained website </a:t>
                      </a:r>
                    </a:p>
                    <a:p>
                      <a:endParaRPr lang="en-US" sz="1600" b="0" dirty="0">
                        <a:solidFill>
                          <a:schemeClr val="tx1"/>
                        </a:solidFill>
                      </a:endParaRPr>
                    </a:p>
                  </a:txBody>
                  <a:tcPr/>
                </a:tc>
                <a:extLst>
                  <a:ext uri="{0D108BD9-81ED-4DB2-BD59-A6C34878D82A}">
                    <a16:rowId xmlns:a16="http://schemas.microsoft.com/office/drawing/2014/main" val="2158517874"/>
                  </a:ext>
                </a:extLst>
              </a:tr>
              <a:tr h="370840">
                <a:tc>
                  <a:txBody>
                    <a:bodyPr/>
                    <a:lstStyle/>
                    <a:p>
                      <a:r>
                        <a:rPr lang="en-US" sz="1600" b="1" dirty="0">
                          <a:solidFill>
                            <a:schemeClr val="tx1"/>
                          </a:solidFill>
                        </a:rPr>
                        <a:t>Catalog Requisition </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 requisition that is created from a ‘built-in’ vendor catalog within eVA</a:t>
                      </a:r>
                    </a:p>
                  </a:txBody>
                  <a:tcPr/>
                </a:tc>
                <a:extLst>
                  <a:ext uri="{0D108BD9-81ED-4DB2-BD59-A6C34878D82A}">
                    <a16:rowId xmlns:a16="http://schemas.microsoft.com/office/drawing/2014/main" val="1195345242"/>
                  </a:ext>
                </a:extLst>
              </a:tr>
            </a:tbl>
          </a:graphicData>
        </a:graphic>
      </p:graphicFrame>
      <p:sp>
        <p:nvSpPr>
          <p:cNvPr id="7" name="TextBox 6">
            <a:extLst>
              <a:ext uri="{FF2B5EF4-FFF2-40B4-BE49-F238E27FC236}">
                <a16:creationId xmlns:a16="http://schemas.microsoft.com/office/drawing/2014/main" id="{0C09C10A-2DFD-3DE1-9609-9D06B50450F4}"/>
              </a:ext>
            </a:extLst>
          </p:cNvPr>
          <p:cNvSpPr txBox="1"/>
          <p:nvPr/>
        </p:nvSpPr>
        <p:spPr>
          <a:xfrm>
            <a:off x="1450050" y="3756219"/>
            <a:ext cx="1875835" cy="461665"/>
          </a:xfrm>
          <a:prstGeom prst="rect">
            <a:avLst/>
          </a:prstGeom>
          <a:noFill/>
        </p:spPr>
        <p:txBody>
          <a:bodyPr wrap="none" rtlCol="0">
            <a:spAutoFit/>
          </a:bodyPr>
          <a:lstStyle/>
          <a:p>
            <a:r>
              <a:rPr lang="en-US" sz="2400" b="1">
                <a:solidFill>
                  <a:schemeClr val="accent1">
                    <a:lumMod val="25000"/>
                  </a:schemeClr>
                </a:solidFill>
              </a:rPr>
              <a:t>Definitions:</a:t>
            </a:r>
          </a:p>
        </p:txBody>
      </p:sp>
    </p:spTree>
    <p:extLst>
      <p:ext uri="{BB962C8B-B14F-4D97-AF65-F5344CB8AC3E}">
        <p14:creationId xmlns:p14="http://schemas.microsoft.com/office/powerpoint/2010/main" val="261242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79B7B6-E1CE-BF8D-6D4E-ADDE5206F7FD}"/>
              </a:ext>
            </a:extLst>
          </p:cNvPr>
          <p:cNvPicPr>
            <a:picLocks noChangeAspect="1"/>
          </p:cNvPicPr>
          <p:nvPr/>
        </p:nvPicPr>
        <p:blipFill>
          <a:blip r:embed="rId2"/>
          <a:stretch>
            <a:fillRect/>
          </a:stretch>
        </p:blipFill>
        <p:spPr>
          <a:xfrm>
            <a:off x="730211" y="3078161"/>
            <a:ext cx="7574653" cy="3599665"/>
          </a:xfrm>
          <a:prstGeom prst="rect">
            <a:avLst/>
          </a:prstGeom>
          <a:ln w="38100">
            <a:solidFill>
              <a:srgbClr val="0033CC"/>
            </a:solidFill>
          </a:ln>
        </p:spPr>
      </p:pic>
      <p:sp>
        <p:nvSpPr>
          <p:cNvPr id="2" name="Title 1">
            <a:extLst>
              <a:ext uri="{FF2B5EF4-FFF2-40B4-BE49-F238E27FC236}">
                <a16:creationId xmlns:a16="http://schemas.microsoft.com/office/drawing/2014/main" id="{2CF6C7A2-FE4B-89ED-48DC-17C5CE16DA03}"/>
              </a:ext>
            </a:extLst>
          </p:cNvPr>
          <p:cNvSpPr>
            <a:spLocks noGrp="1"/>
          </p:cNvSpPr>
          <p:nvPr>
            <p:ph type="title"/>
          </p:nvPr>
        </p:nvSpPr>
        <p:spPr/>
        <p:txBody>
          <a:bodyPr/>
          <a:lstStyle/>
          <a:p>
            <a:r>
              <a:rPr lang="en-US"/>
              <a:t> </a:t>
            </a:r>
          </a:p>
        </p:txBody>
      </p:sp>
      <p:sp>
        <p:nvSpPr>
          <p:cNvPr id="6" name="Rectangle 5">
            <a:extLst>
              <a:ext uri="{FF2B5EF4-FFF2-40B4-BE49-F238E27FC236}">
                <a16:creationId xmlns:a16="http://schemas.microsoft.com/office/drawing/2014/main" id="{E601BC56-C3AD-2009-6BCC-A5F71234B68B}"/>
              </a:ext>
            </a:extLst>
          </p:cNvPr>
          <p:cNvSpPr/>
          <p:nvPr/>
        </p:nvSpPr>
        <p:spPr>
          <a:xfrm>
            <a:off x="3474126" y="4735482"/>
            <a:ext cx="1700873" cy="5361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990C0350-DD71-157B-3608-2A9359030993}"/>
              </a:ext>
            </a:extLst>
          </p:cNvPr>
          <p:cNvSpPr/>
          <p:nvPr/>
        </p:nvSpPr>
        <p:spPr>
          <a:xfrm>
            <a:off x="839136" y="4463677"/>
            <a:ext cx="2526065" cy="365886"/>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1" name="Graphic 10" descr="Badge 3 with solid fill">
            <a:extLst>
              <a:ext uri="{FF2B5EF4-FFF2-40B4-BE49-F238E27FC236}">
                <a16:creationId xmlns:a16="http://schemas.microsoft.com/office/drawing/2014/main" id="{FEECC7C8-E409-C6B4-0FE4-15EAF94E9A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0124" y="5292284"/>
            <a:ext cx="342901" cy="304801"/>
          </a:xfrm>
          <a:prstGeom prst="rect">
            <a:avLst/>
          </a:prstGeom>
        </p:spPr>
      </p:pic>
      <p:sp>
        <p:nvSpPr>
          <p:cNvPr id="12" name="TextBox 11">
            <a:extLst>
              <a:ext uri="{FF2B5EF4-FFF2-40B4-BE49-F238E27FC236}">
                <a16:creationId xmlns:a16="http://schemas.microsoft.com/office/drawing/2014/main" id="{32216AD5-192F-E750-ED6E-58078A823CC3}"/>
              </a:ext>
            </a:extLst>
          </p:cNvPr>
          <p:cNvSpPr txBox="1"/>
          <p:nvPr/>
        </p:nvSpPr>
        <p:spPr>
          <a:xfrm>
            <a:off x="3009900" y="3525473"/>
            <a:ext cx="838200" cy="726347"/>
          </a:xfrm>
          <a:prstGeom prst="rect">
            <a:avLst/>
          </a:prstGeom>
        </p:spPr>
        <p:txBody>
          <a:bodyPr vert="horz" wrap="none" lIns="0" tIns="0" rIns="0" bIns="0" rtlCol="0">
            <a:noAutofit/>
          </a:bodyPr>
          <a:lstStyle/>
          <a:p>
            <a:endParaRPr lang="en-US" sz="1050" b="1" i="1"/>
          </a:p>
          <a:p>
            <a:endParaRPr lang="en-US"/>
          </a:p>
        </p:txBody>
      </p:sp>
      <p:sp>
        <p:nvSpPr>
          <p:cNvPr id="17" name="Title 1">
            <a:extLst>
              <a:ext uri="{FF2B5EF4-FFF2-40B4-BE49-F238E27FC236}">
                <a16:creationId xmlns:a16="http://schemas.microsoft.com/office/drawing/2014/main" id="{3EA5E4B6-2049-DA11-A449-9EC646B3F646}"/>
              </a:ext>
            </a:extLst>
          </p:cNvPr>
          <p:cNvSpPr txBox="1">
            <a:spLocks/>
          </p:cNvSpPr>
          <p:nvPr/>
        </p:nvSpPr>
        <p:spPr bwMode="gray">
          <a:xfrm>
            <a:off x="275492" y="235733"/>
            <a:ext cx="8593015" cy="88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defRPr sz="3300">
                <a:solidFill>
                  <a:schemeClr val="tx2"/>
                </a:solidFill>
                <a:latin typeface="+mj-lt"/>
                <a:ea typeface="+mj-ea"/>
                <a:cs typeface="+mj-cs"/>
              </a:defRPr>
            </a:lvl1pPr>
            <a:lvl2pPr algn="ctr" eaLnBrk="0" hangingPunct="0">
              <a:defRPr sz="3300">
                <a:solidFill>
                  <a:schemeClr val="tx2"/>
                </a:solidFill>
                <a:latin typeface="Arial" charset="0"/>
              </a:defRPr>
            </a:lvl2pPr>
            <a:lvl3pPr algn="ctr" eaLnBrk="0" hangingPunct="0">
              <a:defRPr sz="3300">
                <a:solidFill>
                  <a:schemeClr val="tx2"/>
                </a:solidFill>
                <a:latin typeface="Arial" charset="0"/>
              </a:defRPr>
            </a:lvl3pPr>
            <a:lvl4pPr algn="ctr" eaLnBrk="0" hangingPunct="0">
              <a:defRPr sz="3300">
                <a:solidFill>
                  <a:schemeClr val="tx2"/>
                </a:solidFill>
                <a:latin typeface="Arial" charset="0"/>
              </a:defRPr>
            </a:lvl4pPr>
            <a:lvl5pPr algn="ctr" eaLnBrk="0" hangingPunct="0">
              <a:defRPr sz="3300">
                <a:solidFill>
                  <a:schemeClr val="tx2"/>
                </a:solidFill>
                <a:latin typeface="Arial" charset="0"/>
              </a:defRPr>
            </a:lvl5pPr>
            <a:lvl6pPr marL="342892" algn="ctr" fontAlgn="base">
              <a:spcBef>
                <a:spcPct val="0"/>
              </a:spcBef>
              <a:spcAft>
                <a:spcPct val="0"/>
              </a:spcAft>
              <a:defRPr sz="3300">
                <a:solidFill>
                  <a:schemeClr val="tx2"/>
                </a:solidFill>
                <a:latin typeface="Arial" charset="0"/>
              </a:defRPr>
            </a:lvl6pPr>
            <a:lvl7pPr marL="685783" algn="ctr" fontAlgn="base">
              <a:spcBef>
                <a:spcPct val="0"/>
              </a:spcBef>
              <a:spcAft>
                <a:spcPct val="0"/>
              </a:spcAft>
              <a:defRPr sz="3300">
                <a:solidFill>
                  <a:schemeClr val="tx2"/>
                </a:solidFill>
                <a:latin typeface="Arial" charset="0"/>
              </a:defRPr>
            </a:lvl7pPr>
            <a:lvl8pPr marL="1028675" algn="ctr" fontAlgn="base">
              <a:spcBef>
                <a:spcPct val="0"/>
              </a:spcBef>
              <a:spcAft>
                <a:spcPct val="0"/>
              </a:spcAft>
              <a:defRPr sz="3300">
                <a:solidFill>
                  <a:schemeClr val="tx2"/>
                </a:solidFill>
                <a:latin typeface="Arial" charset="0"/>
              </a:defRPr>
            </a:lvl8pPr>
            <a:lvl9pPr marL="1371566" algn="ctr" fontAlgn="base">
              <a:spcBef>
                <a:spcPct val="0"/>
              </a:spcBef>
              <a:spcAft>
                <a:spcPct val="0"/>
              </a:spcAft>
              <a:defRPr sz="3300">
                <a:solidFill>
                  <a:schemeClr val="tx2"/>
                </a:solidFill>
                <a:latin typeface="Arial" charset="0"/>
              </a:defRPr>
            </a:lvl9pPr>
          </a:lstStyle>
          <a:p>
            <a:r>
              <a:rPr lang="en-US" dirty="0"/>
              <a:t>Create a Punchout or Catalog Requisition</a:t>
            </a:r>
          </a:p>
        </p:txBody>
      </p:sp>
      <p:pic>
        <p:nvPicPr>
          <p:cNvPr id="15" name="Graphic 14" descr="Badge 1 with solid fill">
            <a:extLst>
              <a:ext uri="{FF2B5EF4-FFF2-40B4-BE49-F238E27FC236}">
                <a16:creationId xmlns:a16="http://schemas.microsoft.com/office/drawing/2014/main" id="{A2725817-49DD-6C46-8D6F-D1E6E6CADF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2801" y="4190605"/>
            <a:ext cx="304800" cy="310478"/>
          </a:xfrm>
          <a:prstGeom prst="rect">
            <a:avLst/>
          </a:prstGeom>
        </p:spPr>
      </p:pic>
      <p:pic>
        <p:nvPicPr>
          <p:cNvPr id="16" name="Graphic 15" descr="Badge with solid fill">
            <a:extLst>
              <a:ext uri="{FF2B5EF4-FFF2-40B4-BE49-F238E27FC236}">
                <a16:creationId xmlns:a16="http://schemas.microsoft.com/office/drawing/2014/main" id="{B6ADDB7F-4C38-8908-A0F2-528CE94A04C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7344" y="4519085"/>
            <a:ext cx="310478" cy="310478"/>
          </a:xfrm>
          <a:prstGeom prst="rect">
            <a:avLst/>
          </a:prstGeom>
        </p:spPr>
      </p:pic>
      <p:sp>
        <p:nvSpPr>
          <p:cNvPr id="18" name="Rectangle 17">
            <a:extLst>
              <a:ext uri="{FF2B5EF4-FFF2-40B4-BE49-F238E27FC236}">
                <a16:creationId xmlns:a16="http://schemas.microsoft.com/office/drawing/2014/main" id="{BA69EFE1-17FA-8872-A9CD-AF0CB8C4A697}"/>
              </a:ext>
            </a:extLst>
          </p:cNvPr>
          <p:cNvSpPr/>
          <p:nvPr/>
        </p:nvSpPr>
        <p:spPr>
          <a:xfrm>
            <a:off x="724176" y="5435716"/>
            <a:ext cx="2847322" cy="48268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9D121489-43BD-FEDE-A875-15AB74BCE405}"/>
              </a:ext>
            </a:extLst>
          </p:cNvPr>
          <p:cNvSpPr/>
          <p:nvPr/>
        </p:nvSpPr>
        <p:spPr>
          <a:xfrm>
            <a:off x="6317273" y="3373073"/>
            <a:ext cx="845527" cy="3048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21" name="Graphic 20" descr="Badge 4 with solid fill">
            <a:extLst>
              <a:ext uri="{FF2B5EF4-FFF2-40B4-BE49-F238E27FC236}">
                <a16:creationId xmlns:a16="http://schemas.microsoft.com/office/drawing/2014/main" id="{E5777FB4-E7AF-785C-917D-F878887AE7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07477" y="3558944"/>
            <a:ext cx="304800" cy="304800"/>
          </a:xfrm>
          <a:prstGeom prst="rect">
            <a:avLst/>
          </a:prstGeom>
        </p:spPr>
      </p:pic>
      <p:sp>
        <p:nvSpPr>
          <p:cNvPr id="4" name="Rectangle 3">
            <a:extLst>
              <a:ext uri="{FF2B5EF4-FFF2-40B4-BE49-F238E27FC236}">
                <a16:creationId xmlns:a16="http://schemas.microsoft.com/office/drawing/2014/main" id="{9CE24280-4C27-78E0-1D53-E3FFE777CE63}"/>
              </a:ext>
            </a:extLst>
          </p:cNvPr>
          <p:cNvSpPr/>
          <p:nvPr/>
        </p:nvSpPr>
        <p:spPr>
          <a:xfrm>
            <a:off x="5943091" y="5794153"/>
            <a:ext cx="3075922" cy="956116"/>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a:solidFill>
                  <a:srgbClr val="FF0000"/>
                </a:solidFill>
              </a:rPr>
              <a:t>Do </a:t>
            </a:r>
            <a:r>
              <a:rPr lang="en-US" sz="1600" b="1" i="1" u="sng">
                <a:solidFill>
                  <a:srgbClr val="FF0000"/>
                </a:solidFill>
              </a:rPr>
              <a:t>not</a:t>
            </a:r>
            <a:r>
              <a:rPr lang="en-US" sz="1600" i="1">
                <a:solidFill>
                  <a:srgbClr val="FF0000"/>
                </a:solidFill>
              </a:rPr>
              <a:t> change </a:t>
            </a:r>
            <a:r>
              <a:rPr lang="en-US" sz="1600" b="1" i="1">
                <a:solidFill>
                  <a:srgbClr val="FF0000"/>
                </a:solidFill>
              </a:rPr>
              <a:t>organization</a:t>
            </a:r>
            <a:r>
              <a:rPr lang="en-US" sz="1600" i="1">
                <a:solidFill>
                  <a:srgbClr val="FF0000"/>
                </a:solidFill>
              </a:rPr>
              <a:t>. This is defaulted to the requesters assigned organization.</a:t>
            </a:r>
          </a:p>
        </p:txBody>
      </p:sp>
      <p:pic>
        <p:nvPicPr>
          <p:cNvPr id="8" name="Graphic 7" descr="Warning with solid fill">
            <a:extLst>
              <a:ext uri="{FF2B5EF4-FFF2-40B4-BE49-F238E27FC236}">
                <a16:creationId xmlns:a16="http://schemas.microsoft.com/office/drawing/2014/main" id="{BF3F01DB-901B-C796-C4F6-6149F101D2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2378" y="5988269"/>
            <a:ext cx="762000" cy="762000"/>
          </a:xfrm>
          <a:prstGeom prst="rect">
            <a:avLst/>
          </a:prstGeom>
        </p:spPr>
      </p:pic>
      <p:graphicFrame>
        <p:nvGraphicFramePr>
          <p:cNvPr id="13" name="Table 12">
            <a:extLst>
              <a:ext uri="{FF2B5EF4-FFF2-40B4-BE49-F238E27FC236}">
                <a16:creationId xmlns:a16="http://schemas.microsoft.com/office/drawing/2014/main" id="{EEAF6B17-82E5-0827-D56F-2D82E2A7D245}"/>
              </a:ext>
            </a:extLst>
          </p:cNvPr>
          <p:cNvGraphicFramePr>
            <a:graphicFrameLocks noGrp="1"/>
          </p:cNvGraphicFramePr>
          <p:nvPr>
            <p:extLst>
              <p:ext uri="{D42A27DB-BD31-4B8C-83A1-F6EECF244321}">
                <p14:modId xmlns:p14="http://schemas.microsoft.com/office/powerpoint/2010/main" val="1751528868"/>
              </p:ext>
            </p:extLst>
          </p:nvPr>
        </p:nvGraphicFramePr>
        <p:xfrm>
          <a:off x="485775" y="1366286"/>
          <a:ext cx="8152852" cy="1897545"/>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228600">
                  <a:extLst>
                    <a:ext uri="{9D8B030D-6E8A-4147-A177-3AD203B41FA5}">
                      <a16:colId xmlns:a16="http://schemas.microsoft.com/office/drawing/2014/main" val="510277904"/>
                    </a:ext>
                  </a:extLst>
                </a:gridCol>
                <a:gridCol w="1295400">
                  <a:extLst>
                    <a:ext uri="{9D8B030D-6E8A-4147-A177-3AD203B41FA5}">
                      <a16:colId xmlns:a16="http://schemas.microsoft.com/office/drawing/2014/main" val="2527725290"/>
                    </a:ext>
                  </a:extLst>
                </a:gridCol>
                <a:gridCol w="2819400">
                  <a:extLst>
                    <a:ext uri="{9D8B030D-6E8A-4147-A177-3AD203B41FA5}">
                      <a16:colId xmlns:a16="http://schemas.microsoft.com/office/drawing/2014/main" val="705193910"/>
                    </a:ext>
                  </a:extLst>
                </a:gridCol>
                <a:gridCol w="3809452">
                  <a:extLst>
                    <a:ext uri="{9D8B030D-6E8A-4147-A177-3AD203B41FA5}">
                      <a16:colId xmlns:a16="http://schemas.microsoft.com/office/drawing/2014/main" val="3762464685"/>
                    </a:ext>
                  </a:extLst>
                </a:gridCol>
              </a:tblGrid>
              <a:tr h="262252">
                <a:tc>
                  <a:txBody>
                    <a:bodyPr/>
                    <a:lstStyle/>
                    <a:p>
                      <a:endParaRPr lang="en-US" sz="1050"/>
                    </a:p>
                  </a:txBody>
                  <a:tcPr/>
                </a:tc>
                <a:tc>
                  <a:txBody>
                    <a:bodyPr/>
                    <a:lstStyle/>
                    <a:p>
                      <a:r>
                        <a:rPr lang="en-US" sz="1050"/>
                        <a:t>Field</a:t>
                      </a:r>
                    </a:p>
                  </a:txBody>
                  <a:tcPr/>
                </a:tc>
                <a:tc>
                  <a:txBody>
                    <a:bodyPr/>
                    <a:lstStyle/>
                    <a:p>
                      <a:r>
                        <a:rPr lang="en-US" sz="1050"/>
                        <a:t>Instruction</a:t>
                      </a:r>
                    </a:p>
                  </a:txBody>
                  <a:tcPr/>
                </a:tc>
                <a:tc>
                  <a:txBody>
                    <a:bodyPr/>
                    <a:lstStyle/>
                    <a:p>
                      <a:r>
                        <a:rPr lang="en-US" sz="1050"/>
                        <a:t>Helpful Hint</a:t>
                      </a:r>
                    </a:p>
                  </a:txBody>
                  <a:tcPr/>
                </a:tc>
                <a:extLst>
                  <a:ext uri="{0D108BD9-81ED-4DB2-BD59-A6C34878D82A}">
                    <a16:rowId xmlns:a16="http://schemas.microsoft.com/office/drawing/2014/main" val="3037387427"/>
                  </a:ext>
                </a:extLst>
              </a:tr>
              <a:tr h="426159">
                <a:tc>
                  <a:txBody>
                    <a:bodyPr/>
                    <a:lstStyle/>
                    <a:p>
                      <a:pPr algn="ctr"/>
                      <a:r>
                        <a:rPr lang="en-US" sz="1800" b="1"/>
                        <a:t>1</a:t>
                      </a:r>
                    </a:p>
                  </a:txBody>
                  <a:tcPr/>
                </a:tc>
                <a:tc>
                  <a:txBody>
                    <a:bodyPr/>
                    <a:lstStyle/>
                    <a:p>
                      <a:r>
                        <a:rPr lang="en-US" sz="1050"/>
                        <a:t>Name</a:t>
                      </a:r>
                    </a:p>
                  </a:txBody>
                  <a:tcPr/>
                </a:tc>
                <a:tc>
                  <a:txBody>
                    <a:bodyPr/>
                    <a:lstStyle/>
                    <a:p>
                      <a:r>
                        <a:rPr lang="en-US" sz="1050"/>
                        <a:t>Fill in your College Acronym as well as a description of your purchase</a:t>
                      </a:r>
                    </a:p>
                  </a:txBody>
                  <a:tcPr/>
                </a:tc>
                <a:tc>
                  <a:txBody>
                    <a:bodyPr/>
                    <a:lstStyle/>
                    <a:p>
                      <a:r>
                        <a:rPr lang="en-US" sz="1050"/>
                        <a:t>Your College Acronym is your Agency Number followed by your College abbreviation (</a:t>
                      </a:r>
                      <a:r>
                        <a:rPr lang="en-US" sz="1050" err="1"/>
                        <a:t>ie</a:t>
                      </a:r>
                      <a:r>
                        <a:rPr lang="en-US" sz="1050"/>
                        <a:t> A295TCC)</a:t>
                      </a:r>
                    </a:p>
                  </a:txBody>
                  <a:tcPr/>
                </a:tc>
                <a:extLst>
                  <a:ext uri="{0D108BD9-81ED-4DB2-BD59-A6C34878D82A}">
                    <a16:rowId xmlns:a16="http://schemas.microsoft.com/office/drawing/2014/main" val="1741074599"/>
                  </a:ext>
                </a:extLst>
              </a:tr>
              <a:tr h="316806">
                <a:tc>
                  <a:txBody>
                    <a:bodyPr/>
                    <a:lstStyle/>
                    <a:p>
                      <a:pPr algn="ctr"/>
                      <a:r>
                        <a:rPr lang="en-US" sz="1800" b="1"/>
                        <a:t>2</a:t>
                      </a:r>
                    </a:p>
                  </a:txBody>
                  <a:tcPr/>
                </a:tc>
                <a:tc>
                  <a:txBody>
                    <a:bodyPr/>
                    <a:lstStyle/>
                    <a:p>
                      <a:r>
                        <a:rPr lang="en-US" sz="1050"/>
                        <a:t>PO Category</a:t>
                      </a:r>
                    </a:p>
                  </a:txBody>
                  <a:tcPr/>
                </a:tc>
                <a:tc>
                  <a:txBody>
                    <a:bodyPr/>
                    <a:lstStyle/>
                    <a:p>
                      <a:r>
                        <a:rPr lang="en-US" sz="1050"/>
                        <a:t>Fill in R01 – Routine Category</a:t>
                      </a:r>
                    </a:p>
                  </a:txBody>
                  <a:tcPr/>
                </a:tc>
                <a:tc>
                  <a:txBody>
                    <a:bodyPr/>
                    <a:lstStyle/>
                    <a:p>
                      <a:r>
                        <a:rPr lang="en-US" sz="1050" dirty="0"/>
                        <a:t>Most punchout catalog requisitions are routine purchases</a:t>
                      </a:r>
                    </a:p>
                  </a:txBody>
                  <a:tcPr/>
                </a:tc>
                <a:extLst>
                  <a:ext uri="{0D108BD9-81ED-4DB2-BD59-A6C34878D82A}">
                    <a16:rowId xmlns:a16="http://schemas.microsoft.com/office/drawing/2014/main" val="2911513025"/>
                  </a:ext>
                </a:extLst>
              </a:tr>
              <a:tr h="426159">
                <a:tc>
                  <a:txBody>
                    <a:bodyPr/>
                    <a:lstStyle/>
                    <a:p>
                      <a:pPr algn="ctr"/>
                      <a:r>
                        <a:rPr lang="en-US" sz="1800" b="1"/>
                        <a:t>3</a:t>
                      </a:r>
                    </a:p>
                  </a:txBody>
                  <a:tcPr/>
                </a:tc>
                <a:tc>
                  <a:txBody>
                    <a:bodyPr/>
                    <a:lstStyle/>
                    <a:p>
                      <a:r>
                        <a:rPr lang="en-US" sz="1050"/>
                        <a:t>Procurement Transaction Type</a:t>
                      </a:r>
                    </a:p>
                  </a:txBody>
                  <a:tcPr/>
                </a:tc>
                <a:tc>
                  <a:txBody>
                    <a:bodyPr/>
                    <a:lstStyle/>
                    <a:p>
                      <a:r>
                        <a:rPr lang="en-US" sz="1050"/>
                        <a:t>Select from equipment or supplies</a:t>
                      </a:r>
                    </a:p>
                  </a:txBody>
                  <a:tcPr/>
                </a:tc>
                <a:tc>
                  <a:txBody>
                    <a:bodyPr/>
                    <a:lstStyle/>
                    <a:p>
                      <a:r>
                        <a:rPr lang="en-US" sz="1050"/>
                        <a:t>Generally punchout catalog purchases are one of these two options</a:t>
                      </a:r>
                    </a:p>
                  </a:txBody>
                  <a:tcPr/>
                </a:tc>
                <a:extLst>
                  <a:ext uri="{0D108BD9-81ED-4DB2-BD59-A6C34878D82A}">
                    <a16:rowId xmlns:a16="http://schemas.microsoft.com/office/drawing/2014/main" val="715180346"/>
                  </a:ext>
                </a:extLst>
              </a:tr>
              <a:tr h="417215">
                <a:tc>
                  <a:txBody>
                    <a:bodyPr/>
                    <a:lstStyle/>
                    <a:p>
                      <a:pPr algn="ctr"/>
                      <a:r>
                        <a:rPr lang="en-US" sz="1800" b="1"/>
                        <a:t>4</a:t>
                      </a:r>
                    </a:p>
                  </a:txBody>
                  <a:tcPr/>
                </a:tc>
                <a:tc>
                  <a:txBody>
                    <a:bodyPr/>
                    <a:lstStyle/>
                    <a:p>
                      <a:r>
                        <a:rPr lang="en-US" sz="1050"/>
                        <a:t>Save</a:t>
                      </a:r>
                    </a:p>
                  </a:txBody>
                  <a:tcPr/>
                </a:tc>
                <a:tc>
                  <a:txBody>
                    <a:bodyPr/>
                    <a:lstStyle/>
                    <a:p>
                      <a:r>
                        <a:rPr lang="en-US" sz="1050"/>
                        <a:t>Click Save to complete the Requisition Header</a:t>
                      </a:r>
                    </a:p>
                  </a:txBody>
                  <a:tcPr/>
                </a:tc>
                <a:tc>
                  <a:txBody>
                    <a:bodyPr/>
                    <a:lstStyle/>
                    <a:p>
                      <a:r>
                        <a:rPr lang="en-US" sz="1050" dirty="0"/>
                        <a:t>Once you click save your allocations will made visible </a:t>
                      </a:r>
                    </a:p>
                  </a:txBody>
                  <a:tcPr/>
                </a:tc>
                <a:extLst>
                  <a:ext uri="{0D108BD9-81ED-4DB2-BD59-A6C34878D82A}">
                    <a16:rowId xmlns:a16="http://schemas.microsoft.com/office/drawing/2014/main" val="1675175716"/>
                  </a:ext>
                </a:extLst>
              </a:tr>
            </a:tbl>
          </a:graphicData>
        </a:graphic>
      </p:graphicFrame>
      <p:sp>
        <p:nvSpPr>
          <p:cNvPr id="14" name="TextBox 13">
            <a:extLst>
              <a:ext uri="{FF2B5EF4-FFF2-40B4-BE49-F238E27FC236}">
                <a16:creationId xmlns:a16="http://schemas.microsoft.com/office/drawing/2014/main" id="{71968BD5-162E-A5A9-19D0-125F7995B28A}"/>
              </a:ext>
            </a:extLst>
          </p:cNvPr>
          <p:cNvSpPr txBox="1"/>
          <p:nvPr/>
        </p:nvSpPr>
        <p:spPr>
          <a:xfrm>
            <a:off x="457200" y="958592"/>
            <a:ext cx="8234049" cy="369332"/>
          </a:xfrm>
          <a:prstGeom prst="rect">
            <a:avLst/>
          </a:prstGeom>
          <a:noFill/>
        </p:spPr>
        <p:txBody>
          <a:bodyPr wrap="none" rtlCol="0">
            <a:spAutoFit/>
          </a:bodyPr>
          <a:lstStyle/>
          <a:p>
            <a:r>
              <a:rPr lang="en-US" i="1" dirty="0">
                <a:solidFill>
                  <a:srgbClr val="0033CC"/>
                </a:solidFill>
              </a:rPr>
              <a:t>Now, let’s complete your requisition starting with the header in the steps below</a:t>
            </a:r>
            <a:r>
              <a:rPr lang="en-US" i="1" dirty="0"/>
              <a:t>:</a:t>
            </a:r>
          </a:p>
        </p:txBody>
      </p:sp>
    </p:spTree>
    <p:extLst>
      <p:ext uri="{BB962C8B-B14F-4D97-AF65-F5344CB8AC3E}">
        <p14:creationId xmlns:p14="http://schemas.microsoft.com/office/powerpoint/2010/main" val="391643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4A262-0ABE-0BB9-444A-771239DE0C97}"/>
              </a:ext>
            </a:extLst>
          </p:cNvPr>
          <p:cNvPicPr>
            <a:picLocks noChangeAspect="1"/>
          </p:cNvPicPr>
          <p:nvPr/>
        </p:nvPicPr>
        <p:blipFill>
          <a:blip r:embed="rId2"/>
          <a:stretch>
            <a:fillRect/>
          </a:stretch>
        </p:blipFill>
        <p:spPr>
          <a:xfrm>
            <a:off x="829608" y="4304073"/>
            <a:ext cx="7624762" cy="1371599"/>
          </a:xfrm>
          <a:prstGeom prst="rect">
            <a:avLst/>
          </a:prstGeom>
          <a:ln w="28575">
            <a:solidFill>
              <a:srgbClr val="0033CC"/>
            </a:solidFill>
          </a:ln>
        </p:spPr>
      </p:pic>
      <p:sp>
        <p:nvSpPr>
          <p:cNvPr id="2" name="Title 1">
            <a:extLst>
              <a:ext uri="{FF2B5EF4-FFF2-40B4-BE49-F238E27FC236}">
                <a16:creationId xmlns:a16="http://schemas.microsoft.com/office/drawing/2014/main" id="{0E16EC32-A2A5-60BA-32EC-039F6FC63457}"/>
              </a:ext>
            </a:extLst>
          </p:cNvPr>
          <p:cNvSpPr>
            <a:spLocks noGrp="1"/>
          </p:cNvSpPr>
          <p:nvPr>
            <p:ph type="title"/>
          </p:nvPr>
        </p:nvSpPr>
        <p:spPr/>
        <p:txBody>
          <a:bodyPr/>
          <a:lstStyle/>
          <a:p>
            <a:r>
              <a:rPr lang="en-US" dirty="0"/>
              <a:t>Create a Punchout or Catalog Requisition</a:t>
            </a:r>
          </a:p>
        </p:txBody>
      </p:sp>
      <p:sp>
        <p:nvSpPr>
          <p:cNvPr id="9" name="Rectangle 8">
            <a:extLst>
              <a:ext uri="{FF2B5EF4-FFF2-40B4-BE49-F238E27FC236}">
                <a16:creationId xmlns:a16="http://schemas.microsoft.com/office/drawing/2014/main" id="{97844086-E20C-BFB9-299C-58D8A78B915A}"/>
              </a:ext>
            </a:extLst>
          </p:cNvPr>
          <p:cNvSpPr/>
          <p:nvPr/>
        </p:nvSpPr>
        <p:spPr>
          <a:xfrm>
            <a:off x="990600" y="4540874"/>
            <a:ext cx="257058" cy="105322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0" name="Rectangle 9">
            <a:extLst>
              <a:ext uri="{FF2B5EF4-FFF2-40B4-BE49-F238E27FC236}">
                <a16:creationId xmlns:a16="http://schemas.microsoft.com/office/drawing/2014/main" id="{930622F5-E476-C93D-2E34-6E4FAD42B7F4}"/>
              </a:ext>
            </a:extLst>
          </p:cNvPr>
          <p:cNvSpPr/>
          <p:nvPr/>
        </p:nvSpPr>
        <p:spPr>
          <a:xfrm>
            <a:off x="6248400" y="4457786"/>
            <a:ext cx="1143000" cy="3810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4" name="Graphic 13" descr="Badge 1 with solid fill">
            <a:extLst>
              <a:ext uri="{FF2B5EF4-FFF2-40B4-BE49-F238E27FC236}">
                <a16:creationId xmlns:a16="http://schemas.microsoft.com/office/drawing/2014/main" id="{956B178A-75B6-21BA-FBD6-61AE6203AB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486" y="4380272"/>
            <a:ext cx="329643" cy="274511"/>
          </a:xfrm>
          <a:prstGeom prst="rect">
            <a:avLst/>
          </a:prstGeom>
        </p:spPr>
      </p:pic>
      <p:pic>
        <p:nvPicPr>
          <p:cNvPr id="15" name="Graphic 14" descr="Badge with solid fill">
            <a:extLst>
              <a:ext uri="{FF2B5EF4-FFF2-40B4-BE49-F238E27FC236}">
                <a16:creationId xmlns:a16="http://schemas.microsoft.com/office/drawing/2014/main" id="{50AE3E4C-D46A-3159-94B0-3AC7D6F9D9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7142" y="4295603"/>
            <a:ext cx="302487" cy="302487"/>
          </a:xfrm>
          <a:prstGeom prst="rect">
            <a:avLst/>
          </a:prstGeom>
        </p:spPr>
      </p:pic>
      <p:graphicFrame>
        <p:nvGraphicFramePr>
          <p:cNvPr id="3" name="Table 2">
            <a:extLst>
              <a:ext uri="{FF2B5EF4-FFF2-40B4-BE49-F238E27FC236}">
                <a16:creationId xmlns:a16="http://schemas.microsoft.com/office/drawing/2014/main" id="{332B0D25-741D-7C25-D647-C852E9A5EE47}"/>
              </a:ext>
            </a:extLst>
          </p:cNvPr>
          <p:cNvGraphicFramePr>
            <a:graphicFrameLocks noGrp="1"/>
          </p:cNvGraphicFramePr>
          <p:nvPr>
            <p:extLst>
              <p:ext uri="{D42A27DB-BD31-4B8C-83A1-F6EECF244321}">
                <p14:modId xmlns:p14="http://schemas.microsoft.com/office/powerpoint/2010/main" val="2231092456"/>
              </p:ext>
            </p:extLst>
          </p:nvPr>
        </p:nvGraphicFramePr>
        <p:xfrm>
          <a:off x="751386" y="2577280"/>
          <a:ext cx="7784822" cy="1546127"/>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772614">
                  <a:extLst>
                    <a:ext uri="{9D8B030D-6E8A-4147-A177-3AD203B41FA5}">
                      <a16:colId xmlns:a16="http://schemas.microsoft.com/office/drawing/2014/main" val="4206623808"/>
                    </a:ext>
                  </a:extLst>
                </a:gridCol>
                <a:gridCol w="7012208">
                  <a:extLst>
                    <a:ext uri="{9D8B030D-6E8A-4147-A177-3AD203B41FA5}">
                      <a16:colId xmlns:a16="http://schemas.microsoft.com/office/drawing/2014/main" val="1149304630"/>
                    </a:ext>
                  </a:extLst>
                </a:gridCol>
              </a:tblGrid>
              <a:tr h="479144">
                <a:tc>
                  <a:txBody>
                    <a:bodyPr/>
                    <a:lstStyle/>
                    <a:p>
                      <a:pPr algn="ctr"/>
                      <a:r>
                        <a:rPr lang="en-US" sz="1800" b="1"/>
                        <a:t>Step</a:t>
                      </a:r>
                    </a:p>
                  </a:txBody>
                  <a:tcPr/>
                </a:tc>
                <a:tc>
                  <a:txBody>
                    <a:bodyPr/>
                    <a:lstStyle/>
                    <a:p>
                      <a:r>
                        <a:rPr lang="en-US" sz="1800" b="1" dirty="0"/>
                        <a:t>Instruction</a:t>
                      </a:r>
                    </a:p>
                  </a:txBody>
                  <a:tcPr/>
                </a:tc>
                <a:extLst>
                  <a:ext uri="{0D108BD9-81ED-4DB2-BD59-A6C34878D82A}">
                    <a16:rowId xmlns:a16="http://schemas.microsoft.com/office/drawing/2014/main" val="1981479887"/>
                  </a:ext>
                </a:extLst>
              </a:tr>
              <a:tr h="479144">
                <a:tc>
                  <a:txBody>
                    <a:bodyPr/>
                    <a:lstStyle/>
                    <a:p>
                      <a:pPr algn="ctr"/>
                      <a:r>
                        <a:rPr lang="en-US" sz="1800" b="1" dirty="0"/>
                        <a:t>1</a:t>
                      </a:r>
                    </a:p>
                  </a:txBody>
                  <a:tcPr/>
                </a:tc>
                <a:tc>
                  <a:txBody>
                    <a:bodyPr/>
                    <a:lstStyle/>
                    <a:p>
                      <a:r>
                        <a:rPr lang="en-US" sz="1800" b="0" dirty="0"/>
                        <a:t>Select the lines you would like to set allocations for by using the checkboxes</a:t>
                      </a:r>
                    </a:p>
                  </a:txBody>
                  <a:tcPr/>
                </a:tc>
                <a:extLst>
                  <a:ext uri="{0D108BD9-81ED-4DB2-BD59-A6C34878D82A}">
                    <a16:rowId xmlns:a16="http://schemas.microsoft.com/office/drawing/2014/main" val="1149754542"/>
                  </a:ext>
                </a:extLst>
              </a:tr>
              <a:tr h="426903">
                <a:tc>
                  <a:txBody>
                    <a:bodyPr/>
                    <a:lstStyle/>
                    <a:p>
                      <a:pPr algn="ctr"/>
                      <a:r>
                        <a:rPr lang="en-US" sz="1800" b="1" dirty="0"/>
                        <a:t>2</a:t>
                      </a:r>
                    </a:p>
                  </a:txBody>
                  <a:tcPr/>
                </a:tc>
                <a:tc>
                  <a:txBody>
                    <a:bodyPr/>
                    <a:lstStyle/>
                    <a:p>
                      <a:r>
                        <a:rPr lang="en-US" sz="1800" dirty="0"/>
                        <a:t>Click the </a:t>
                      </a:r>
                      <a:r>
                        <a:rPr lang="en-US" sz="1800" b="1" dirty="0"/>
                        <a:t>Set Allocations </a:t>
                      </a:r>
                      <a:r>
                        <a:rPr lang="en-US" sz="1800" dirty="0"/>
                        <a:t>button</a:t>
                      </a:r>
                    </a:p>
                  </a:txBody>
                  <a:tcPr/>
                </a:tc>
                <a:extLst>
                  <a:ext uri="{0D108BD9-81ED-4DB2-BD59-A6C34878D82A}">
                    <a16:rowId xmlns:a16="http://schemas.microsoft.com/office/drawing/2014/main" val="466724955"/>
                  </a:ext>
                </a:extLst>
              </a:tr>
            </a:tbl>
          </a:graphicData>
        </a:graphic>
      </p:graphicFrame>
      <p:sp>
        <p:nvSpPr>
          <p:cNvPr id="5" name="TextBox 4">
            <a:extLst>
              <a:ext uri="{FF2B5EF4-FFF2-40B4-BE49-F238E27FC236}">
                <a16:creationId xmlns:a16="http://schemas.microsoft.com/office/drawing/2014/main" id="{CACA5396-2E43-5650-46D2-8F0F29D4AC5E}"/>
              </a:ext>
            </a:extLst>
          </p:cNvPr>
          <p:cNvSpPr txBox="1"/>
          <p:nvPr/>
        </p:nvSpPr>
        <p:spPr>
          <a:xfrm>
            <a:off x="768764" y="1479375"/>
            <a:ext cx="7704792" cy="954107"/>
          </a:xfrm>
          <a:prstGeom prst="rect">
            <a:avLst/>
          </a:prstGeom>
          <a:solidFill>
            <a:schemeClr val="bg2">
              <a:lumMod val="20000"/>
              <a:lumOff val="80000"/>
            </a:schemeClr>
          </a:solidFill>
          <a:ln>
            <a:noFill/>
          </a:ln>
          <a:effectLst>
            <a:outerShdw blurRad="63500" sx="102000" sy="102000" algn="ctr" rotWithShape="0">
              <a:prstClr val="black">
                <a:alpha val="40000"/>
              </a:prstClr>
            </a:outerShdw>
          </a:effectLst>
        </p:spPr>
        <p:txBody>
          <a:bodyPr wrap="square" rtlCol="0">
            <a:spAutoFit/>
          </a:bodyPr>
          <a:lstStyle/>
          <a:p>
            <a:r>
              <a:rPr lang="en-US" sz="2800" i="1" dirty="0">
                <a:solidFill>
                  <a:srgbClr val="0033CC"/>
                </a:solidFill>
              </a:rPr>
              <a:t>Next, we need to select the accounting budgets to use for this requisition by following 5 steps:</a:t>
            </a:r>
            <a:endParaRPr lang="en-US" sz="2800" i="1" dirty="0"/>
          </a:p>
        </p:txBody>
      </p:sp>
    </p:spTree>
    <p:extLst>
      <p:ext uri="{BB962C8B-B14F-4D97-AF65-F5344CB8AC3E}">
        <p14:creationId xmlns:p14="http://schemas.microsoft.com/office/powerpoint/2010/main" val="159568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8DC5-B7CC-F797-74F4-E311B93B78D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AEF9026-E091-E066-D10D-BE8D560597E0}"/>
              </a:ext>
            </a:extLst>
          </p:cNvPr>
          <p:cNvPicPr>
            <a:picLocks noChangeAspect="1"/>
          </p:cNvPicPr>
          <p:nvPr/>
        </p:nvPicPr>
        <p:blipFill>
          <a:blip r:embed="rId2"/>
          <a:stretch>
            <a:fillRect/>
          </a:stretch>
        </p:blipFill>
        <p:spPr>
          <a:xfrm>
            <a:off x="190499" y="3921280"/>
            <a:ext cx="8785604" cy="2403319"/>
          </a:xfrm>
          <a:prstGeom prst="rect">
            <a:avLst/>
          </a:prstGeom>
          <a:ln w="38100">
            <a:solidFill>
              <a:srgbClr val="0033CC"/>
            </a:solidFill>
          </a:ln>
        </p:spPr>
      </p:pic>
      <p:sp>
        <p:nvSpPr>
          <p:cNvPr id="2" name="Title 1">
            <a:extLst>
              <a:ext uri="{FF2B5EF4-FFF2-40B4-BE49-F238E27FC236}">
                <a16:creationId xmlns:a16="http://schemas.microsoft.com/office/drawing/2014/main" id="{029ED3B7-8491-283D-A775-232F27134AEA}"/>
              </a:ext>
            </a:extLst>
          </p:cNvPr>
          <p:cNvSpPr>
            <a:spLocks noGrp="1"/>
          </p:cNvSpPr>
          <p:nvPr>
            <p:ph type="title"/>
          </p:nvPr>
        </p:nvSpPr>
        <p:spPr/>
        <p:txBody>
          <a:bodyPr/>
          <a:lstStyle/>
          <a:p>
            <a:r>
              <a:rPr lang="en-US" dirty="0"/>
              <a:t>Create a Punchout or Catalog Requisition</a:t>
            </a:r>
          </a:p>
        </p:txBody>
      </p:sp>
      <p:sp>
        <p:nvSpPr>
          <p:cNvPr id="12" name="Rectangle 11">
            <a:extLst>
              <a:ext uri="{FF2B5EF4-FFF2-40B4-BE49-F238E27FC236}">
                <a16:creationId xmlns:a16="http://schemas.microsoft.com/office/drawing/2014/main" id="{327D941A-ED59-C30A-E8C0-2F4E85A988E1}"/>
              </a:ext>
            </a:extLst>
          </p:cNvPr>
          <p:cNvSpPr/>
          <p:nvPr/>
        </p:nvSpPr>
        <p:spPr>
          <a:xfrm>
            <a:off x="328180" y="5344938"/>
            <a:ext cx="586220" cy="28046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3E07A2FE-74B3-CD12-04ED-4B96FC4E3E6D}"/>
              </a:ext>
            </a:extLst>
          </p:cNvPr>
          <p:cNvSpPr/>
          <p:nvPr/>
        </p:nvSpPr>
        <p:spPr>
          <a:xfrm>
            <a:off x="1052081" y="5626255"/>
            <a:ext cx="7901420" cy="60733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7" name="Graphic 16" descr="Badge 3 with solid fill">
            <a:extLst>
              <a:ext uri="{FF2B5EF4-FFF2-40B4-BE49-F238E27FC236}">
                <a16:creationId xmlns:a16="http://schemas.microsoft.com/office/drawing/2014/main" id="{BFCC17E0-6F4C-F182-C012-170E1F32AF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413" y="5122940"/>
            <a:ext cx="304800" cy="304800"/>
          </a:xfrm>
          <a:prstGeom prst="rect">
            <a:avLst/>
          </a:prstGeom>
        </p:spPr>
      </p:pic>
      <p:pic>
        <p:nvPicPr>
          <p:cNvPr id="19" name="Graphic 18" descr="Badge 4 with solid fill">
            <a:extLst>
              <a:ext uri="{FF2B5EF4-FFF2-40B4-BE49-F238E27FC236}">
                <a16:creationId xmlns:a16="http://schemas.microsoft.com/office/drawing/2014/main" id="{5EB59D25-2A24-841D-F661-CEB09D9DBE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6096000"/>
            <a:ext cx="304800" cy="304800"/>
          </a:xfrm>
          <a:prstGeom prst="rect">
            <a:avLst/>
          </a:prstGeom>
        </p:spPr>
      </p:pic>
      <p:graphicFrame>
        <p:nvGraphicFramePr>
          <p:cNvPr id="7" name="Table 6">
            <a:extLst>
              <a:ext uri="{FF2B5EF4-FFF2-40B4-BE49-F238E27FC236}">
                <a16:creationId xmlns:a16="http://schemas.microsoft.com/office/drawing/2014/main" id="{777BEDF0-6588-A8B5-A3D7-107EABC16B90}"/>
              </a:ext>
            </a:extLst>
          </p:cNvPr>
          <p:cNvGraphicFramePr>
            <a:graphicFrameLocks noGrp="1"/>
          </p:cNvGraphicFramePr>
          <p:nvPr>
            <p:extLst>
              <p:ext uri="{D42A27DB-BD31-4B8C-83A1-F6EECF244321}">
                <p14:modId xmlns:p14="http://schemas.microsoft.com/office/powerpoint/2010/main" val="3608931276"/>
              </p:ext>
            </p:extLst>
          </p:nvPr>
        </p:nvGraphicFramePr>
        <p:xfrm>
          <a:off x="690890" y="1373205"/>
          <a:ext cx="7784822" cy="2025271"/>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772614">
                  <a:extLst>
                    <a:ext uri="{9D8B030D-6E8A-4147-A177-3AD203B41FA5}">
                      <a16:colId xmlns:a16="http://schemas.microsoft.com/office/drawing/2014/main" val="4206623808"/>
                    </a:ext>
                  </a:extLst>
                </a:gridCol>
                <a:gridCol w="7012208">
                  <a:extLst>
                    <a:ext uri="{9D8B030D-6E8A-4147-A177-3AD203B41FA5}">
                      <a16:colId xmlns:a16="http://schemas.microsoft.com/office/drawing/2014/main" val="1149304630"/>
                    </a:ext>
                  </a:extLst>
                </a:gridCol>
              </a:tblGrid>
              <a:tr h="479144">
                <a:tc>
                  <a:txBody>
                    <a:bodyPr/>
                    <a:lstStyle/>
                    <a:p>
                      <a:pPr algn="ctr"/>
                      <a:r>
                        <a:rPr lang="en-US" sz="1800" b="1"/>
                        <a:t>Step</a:t>
                      </a:r>
                    </a:p>
                  </a:txBody>
                  <a:tcPr/>
                </a:tc>
                <a:tc>
                  <a:txBody>
                    <a:bodyPr/>
                    <a:lstStyle/>
                    <a:p>
                      <a:r>
                        <a:rPr lang="en-US" sz="1800" b="1"/>
                        <a:t>Instruction</a:t>
                      </a:r>
                    </a:p>
                  </a:txBody>
                  <a:tcPr/>
                </a:tc>
                <a:extLst>
                  <a:ext uri="{0D108BD9-81ED-4DB2-BD59-A6C34878D82A}">
                    <a16:rowId xmlns:a16="http://schemas.microsoft.com/office/drawing/2014/main" val="1981479887"/>
                  </a:ext>
                </a:extLst>
              </a:tr>
              <a:tr h="479144">
                <a:tc>
                  <a:txBody>
                    <a:bodyPr/>
                    <a:lstStyle/>
                    <a:p>
                      <a:pPr algn="ctr"/>
                      <a:r>
                        <a:rPr lang="en-US" sz="1800" b="1"/>
                        <a:t>3</a:t>
                      </a:r>
                    </a:p>
                  </a:txBody>
                  <a:tcPr/>
                </a:tc>
                <a:tc>
                  <a:txBody>
                    <a:bodyPr/>
                    <a:lstStyle/>
                    <a:p>
                      <a:r>
                        <a:rPr lang="en-US" sz="1800" b="0" dirty="0"/>
                        <a:t>Click the </a:t>
                      </a:r>
                      <a:r>
                        <a:rPr lang="en-US" sz="1800" b="1" dirty="0"/>
                        <a:t>+Allocation </a:t>
                      </a:r>
                      <a:r>
                        <a:rPr lang="en-US" sz="1800" b="0" dirty="0"/>
                        <a:t>button to show the fields for entry</a:t>
                      </a:r>
                    </a:p>
                  </a:txBody>
                  <a:tcPr/>
                </a:tc>
                <a:extLst>
                  <a:ext uri="{0D108BD9-81ED-4DB2-BD59-A6C34878D82A}">
                    <a16:rowId xmlns:a16="http://schemas.microsoft.com/office/drawing/2014/main" val="1149754542"/>
                  </a:ext>
                </a:extLst>
              </a:tr>
              <a:tr h="426903">
                <a:tc>
                  <a:txBody>
                    <a:bodyPr/>
                    <a:lstStyle/>
                    <a:p>
                      <a:pPr algn="ctr"/>
                      <a:r>
                        <a:rPr lang="en-US" sz="1800" b="1"/>
                        <a:t>4</a:t>
                      </a:r>
                    </a:p>
                  </a:txBody>
                  <a:tcPr/>
                </a:tc>
                <a:tc>
                  <a:txBody>
                    <a:bodyPr/>
                    <a:lstStyle/>
                    <a:p>
                      <a:r>
                        <a:rPr lang="en-US" sz="1800"/>
                        <a:t>Fill out the required fields indicated by an asterisk (</a:t>
                      </a:r>
                      <a:r>
                        <a:rPr lang="en-US" sz="1800" b="1">
                          <a:solidFill>
                            <a:srgbClr val="FF0000"/>
                          </a:solidFill>
                        </a:rPr>
                        <a:t>*</a:t>
                      </a:r>
                      <a:r>
                        <a:rPr lang="en-US" sz="1800"/>
                        <a:t>)</a:t>
                      </a:r>
                    </a:p>
                  </a:txBody>
                  <a:tcPr/>
                </a:tc>
                <a:extLst>
                  <a:ext uri="{0D108BD9-81ED-4DB2-BD59-A6C34878D82A}">
                    <a16:rowId xmlns:a16="http://schemas.microsoft.com/office/drawing/2014/main" val="466724955"/>
                  </a:ext>
                </a:extLst>
              </a:tr>
              <a:tr h="426903">
                <a:tc>
                  <a:txBody>
                    <a:bodyPr/>
                    <a:lstStyle/>
                    <a:p>
                      <a:pPr algn="ctr"/>
                      <a:r>
                        <a:rPr lang="en-US" sz="1800" b="1"/>
                        <a:t>5</a:t>
                      </a:r>
                    </a:p>
                  </a:txBody>
                  <a:tcPr/>
                </a:tc>
                <a:tc>
                  <a:txBody>
                    <a:bodyPr/>
                    <a:lstStyle/>
                    <a:p>
                      <a:r>
                        <a:rPr lang="en-US" sz="1800" dirty="0"/>
                        <a:t>Click </a:t>
                      </a:r>
                      <a:r>
                        <a:rPr lang="en-US" sz="1800" b="1" dirty="0"/>
                        <a:t>Apply &amp; Close </a:t>
                      </a:r>
                      <a:r>
                        <a:rPr lang="en-US" sz="1800" dirty="0"/>
                        <a:t>to set the allocations for the lines &amp; return to the header view</a:t>
                      </a:r>
                    </a:p>
                  </a:txBody>
                  <a:tcPr/>
                </a:tc>
                <a:extLst>
                  <a:ext uri="{0D108BD9-81ED-4DB2-BD59-A6C34878D82A}">
                    <a16:rowId xmlns:a16="http://schemas.microsoft.com/office/drawing/2014/main" val="3134752057"/>
                  </a:ext>
                </a:extLst>
              </a:tr>
            </a:tbl>
          </a:graphicData>
        </a:graphic>
      </p:graphicFrame>
      <p:sp>
        <p:nvSpPr>
          <p:cNvPr id="16" name="Rectangle 15">
            <a:extLst>
              <a:ext uri="{FF2B5EF4-FFF2-40B4-BE49-F238E27FC236}">
                <a16:creationId xmlns:a16="http://schemas.microsoft.com/office/drawing/2014/main" id="{8AA3BDA5-ACBA-59D1-3DFC-9EE5113CE05F}"/>
              </a:ext>
            </a:extLst>
          </p:cNvPr>
          <p:cNvSpPr/>
          <p:nvPr/>
        </p:nvSpPr>
        <p:spPr>
          <a:xfrm>
            <a:off x="4061980" y="4139131"/>
            <a:ext cx="662420" cy="28046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20" name="Graphic 19" descr="Badge 5 with solid fill">
            <a:extLst>
              <a:ext uri="{FF2B5EF4-FFF2-40B4-BE49-F238E27FC236}">
                <a16:creationId xmlns:a16="http://schemas.microsoft.com/office/drawing/2014/main" id="{73F68D22-6CB9-8F2B-781E-1E1CB99F31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52431" y="3963640"/>
            <a:ext cx="304800" cy="304800"/>
          </a:xfrm>
          <a:prstGeom prst="rect">
            <a:avLst/>
          </a:prstGeom>
        </p:spPr>
      </p:pic>
      <p:sp>
        <p:nvSpPr>
          <p:cNvPr id="21" name="Rectangle 20">
            <a:extLst>
              <a:ext uri="{FF2B5EF4-FFF2-40B4-BE49-F238E27FC236}">
                <a16:creationId xmlns:a16="http://schemas.microsoft.com/office/drawing/2014/main" id="{4326E6A6-B5E8-F869-3154-9EA70BB9B3BA}"/>
              </a:ext>
            </a:extLst>
          </p:cNvPr>
          <p:cNvSpPr/>
          <p:nvPr/>
        </p:nvSpPr>
        <p:spPr>
          <a:xfrm>
            <a:off x="5915678" y="4530284"/>
            <a:ext cx="3075922" cy="956116"/>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a:solidFill>
                  <a:srgbClr val="FF0000"/>
                </a:solidFill>
              </a:rPr>
              <a:t>Do </a:t>
            </a:r>
            <a:r>
              <a:rPr lang="en-US" sz="1600" b="1" i="1" u="sng">
                <a:solidFill>
                  <a:srgbClr val="FF0000"/>
                </a:solidFill>
              </a:rPr>
              <a:t>not</a:t>
            </a:r>
            <a:r>
              <a:rPr lang="en-US" sz="1600" i="1">
                <a:solidFill>
                  <a:srgbClr val="FF0000"/>
                </a:solidFill>
              </a:rPr>
              <a:t> change </a:t>
            </a:r>
            <a:r>
              <a:rPr lang="en-US" sz="1600" b="1" i="1">
                <a:solidFill>
                  <a:srgbClr val="FF0000"/>
                </a:solidFill>
              </a:rPr>
              <a:t>organization</a:t>
            </a:r>
            <a:r>
              <a:rPr lang="en-US" sz="1600" i="1">
                <a:solidFill>
                  <a:srgbClr val="FF0000"/>
                </a:solidFill>
              </a:rPr>
              <a:t>. This is defaulted to the requesters assigned organization.</a:t>
            </a:r>
          </a:p>
        </p:txBody>
      </p:sp>
      <p:pic>
        <p:nvPicPr>
          <p:cNvPr id="22" name="Graphic 21" descr="Warning with solid fill">
            <a:extLst>
              <a:ext uri="{FF2B5EF4-FFF2-40B4-BE49-F238E27FC236}">
                <a16:creationId xmlns:a16="http://schemas.microsoft.com/office/drawing/2014/main" id="{D8FFD4C2-2072-E5AC-9038-5BE74DF922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94965" y="4724400"/>
            <a:ext cx="762000" cy="762000"/>
          </a:xfrm>
          <a:prstGeom prst="rect">
            <a:avLst/>
          </a:prstGeom>
        </p:spPr>
      </p:pic>
      <p:sp>
        <p:nvSpPr>
          <p:cNvPr id="23" name="Rectangle 22">
            <a:extLst>
              <a:ext uri="{FF2B5EF4-FFF2-40B4-BE49-F238E27FC236}">
                <a16:creationId xmlns:a16="http://schemas.microsoft.com/office/drawing/2014/main" id="{D07E30CD-4615-5638-AABF-6C5EBC78DC2D}"/>
              </a:ext>
            </a:extLst>
          </p:cNvPr>
          <p:cNvSpPr/>
          <p:nvPr/>
        </p:nvSpPr>
        <p:spPr>
          <a:xfrm>
            <a:off x="5356602" y="3124499"/>
            <a:ext cx="3733800" cy="88298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a:solidFill>
                  <a:schemeClr val="accent1">
                    <a:lumMod val="25000"/>
                  </a:schemeClr>
                </a:solidFill>
              </a:rPr>
              <a:t>If you need assistance with your budget codes, please contact the Business Manager at your College</a:t>
            </a:r>
          </a:p>
        </p:txBody>
      </p:sp>
    </p:spTree>
    <p:extLst>
      <p:ext uri="{BB962C8B-B14F-4D97-AF65-F5344CB8AC3E}">
        <p14:creationId xmlns:p14="http://schemas.microsoft.com/office/powerpoint/2010/main" val="411493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FE30-39BB-65C2-5E80-874DB8742FB8}"/>
              </a:ext>
            </a:extLst>
          </p:cNvPr>
          <p:cNvSpPr>
            <a:spLocks noGrp="1"/>
          </p:cNvSpPr>
          <p:nvPr>
            <p:ph type="title"/>
          </p:nvPr>
        </p:nvSpPr>
        <p:spPr/>
        <p:txBody>
          <a:bodyPr/>
          <a:lstStyle/>
          <a:p>
            <a:r>
              <a:rPr lang="en-US" dirty="0"/>
              <a:t>Create a Punchout or Catalog Requisition</a:t>
            </a:r>
          </a:p>
        </p:txBody>
      </p:sp>
      <p:sp>
        <p:nvSpPr>
          <p:cNvPr id="11" name="TextBox 10">
            <a:extLst>
              <a:ext uri="{FF2B5EF4-FFF2-40B4-BE49-F238E27FC236}">
                <a16:creationId xmlns:a16="http://schemas.microsoft.com/office/drawing/2014/main" id="{9C93706F-7EAE-BEF9-0905-299A79C0D69A}"/>
              </a:ext>
            </a:extLst>
          </p:cNvPr>
          <p:cNvSpPr txBox="1"/>
          <p:nvPr/>
        </p:nvSpPr>
        <p:spPr>
          <a:xfrm>
            <a:off x="4114800" y="2974063"/>
            <a:ext cx="914400" cy="914400"/>
          </a:xfrm>
          <a:prstGeom prst="rect">
            <a:avLst/>
          </a:prstGeom>
        </p:spPr>
        <p:txBody>
          <a:bodyPr vert="horz" wrap="square" lIns="0" tIns="0" rIns="0" bIns="0" rtlCol="0">
            <a:noAutofit/>
          </a:bodyPr>
          <a:lstStyle/>
          <a:p>
            <a:pPr algn="l"/>
            <a:endParaRPr lang="en-US"/>
          </a:p>
        </p:txBody>
      </p:sp>
      <p:sp>
        <p:nvSpPr>
          <p:cNvPr id="12" name="TextBox 11">
            <a:extLst>
              <a:ext uri="{FF2B5EF4-FFF2-40B4-BE49-F238E27FC236}">
                <a16:creationId xmlns:a16="http://schemas.microsoft.com/office/drawing/2014/main" id="{26CA538F-7498-6149-21D6-D866B39B873A}"/>
              </a:ext>
            </a:extLst>
          </p:cNvPr>
          <p:cNvSpPr txBox="1"/>
          <p:nvPr/>
        </p:nvSpPr>
        <p:spPr>
          <a:xfrm>
            <a:off x="5334000" y="4800600"/>
            <a:ext cx="914400" cy="914400"/>
          </a:xfrm>
          <a:prstGeom prst="rect">
            <a:avLst/>
          </a:prstGeom>
        </p:spPr>
        <p:txBody>
          <a:bodyPr vert="horz" wrap="none" lIns="0" tIns="0" rIns="0" bIns="0" rtlCol="0">
            <a:noAutofit/>
          </a:bodyPr>
          <a:lstStyle/>
          <a:p>
            <a:pPr algn="l"/>
            <a:endParaRPr lang="en-US"/>
          </a:p>
        </p:txBody>
      </p:sp>
      <p:sp>
        <p:nvSpPr>
          <p:cNvPr id="14" name="TextBox 13">
            <a:extLst>
              <a:ext uri="{FF2B5EF4-FFF2-40B4-BE49-F238E27FC236}">
                <a16:creationId xmlns:a16="http://schemas.microsoft.com/office/drawing/2014/main" id="{E0F96E09-E214-29FA-5F23-2A63C95A43A8}"/>
              </a:ext>
            </a:extLst>
          </p:cNvPr>
          <p:cNvSpPr txBox="1"/>
          <p:nvPr/>
        </p:nvSpPr>
        <p:spPr>
          <a:xfrm>
            <a:off x="6859334" y="2983670"/>
            <a:ext cx="1806101" cy="914400"/>
          </a:xfrm>
          <a:prstGeom prst="rect">
            <a:avLst/>
          </a:prstGeom>
        </p:spPr>
        <p:txBody>
          <a:bodyPr vert="horz" wrap="square" lIns="0" tIns="0" rIns="0" bIns="0" rtlCol="0">
            <a:noAutofit/>
          </a:bodyPr>
          <a:lstStyle/>
          <a:p>
            <a:pPr algn="l"/>
            <a:endParaRPr lang="en-US"/>
          </a:p>
        </p:txBody>
      </p:sp>
      <p:sp>
        <p:nvSpPr>
          <p:cNvPr id="5" name="TextBox 4">
            <a:extLst>
              <a:ext uri="{FF2B5EF4-FFF2-40B4-BE49-F238E27FC236}">
                <a16:creationId xmlns:a16="http://schemas.microsoft.com/office/drawing/2014/main" id="{3D8619F3-B776-13D2-4EFD-D872540CB87E}"/>
              </a:ext>
            </a:extLst>
          </p:cNvPr>
          <p:cNvSpPr txBox="1"/>
          <p:nvPr/>
        </p:nvSpPr>
        <p:spPr>
          <a:xfrm>
            <a:off x="758932" y="1347648"/>
            <a:ext cx="7704792" cy="1200329"/>
          </a:xfrm>
          <a:prstGeom prst="rect">
            <a:avLst/>
          </a:prstGeom>
          <a:solidFill>
            <a:schemeClr val="bg2">
              <a:lumMod val="20000"/>
              <a:lumOff val="80000"/>
            </a:schemeClr>
          </a:solidFill>
          <a:ln>
            <a:noFill/>
          </a:ln>
          <a:effectLst>
            <a:outerShdw blurRad="63500" sx="102000" sy="102000" algn="ctr" rotWithShape="0">
              <a:prstClr val="black">
                <a:alpha val="40000"/>
              </a:prstClr>
            </a:outerShdw>
          </a:effectLst>
        </p:spPr>
        <p:txBody>
          <a:bodyPr wrap="square" rtlCol="0">
            <a:spAutoFit/>
          </a:bodyPr>
          <a:lstStyle/>
          <a:p>
            <a:r>
              <a:rPr lang="en-US" sz="2400" i="1" dirty="0">
                <a:solidFill>
                  <a:srgbClr val="0033CC"/>
                </a:solidFill>
              </a:rPr>
              <a:t>The last section to complete before we submit our requisition is to communicate any messages or attachments to the buyers using the following steps:</a:t>
            </a:r>
            <a:endParaRPr lang="en-US" sz="2400" i="1" dirty="0"/>
          </a:p>
        </p:txBody>
      </p:sp>
      <p:pic>
        <p:nvPicPr>
          <p:cNvPr id="13" name="Picture 12">
            <a:extLst>
              <a:ext uri="{FF2B5EF4-FFF2-40B4-BE49-F238E27FC236}">
                <a16:creationId xmlns:a16="http://schemas.microsoft.com/office/drawing/2014/main" id="{811303DC-B0C6-E483-368A-408B641FFB9C}"/>
              </a:ext>
            </a:extLst>
          </p:cNvPr>
          <p:cNvPicPr>
            <a:picLocks noChangeAspect="1"/>
          </p:cNvPicPr>
          <p:nvPr/>
        </p:nvPicPr>
        <p:blipFill>
          <a:blip r:embed="rId2"/>
          <a:stretch>
            <a:fillRect/>
          </a:stretch>
        </p:blipFill>
        <p:spPr>
          <a:xfrm>
            <a:off x="635860" y="4167148"/>
            <a:ext cx="8029575" cy="2124075"/>
          </a:xfrm>
          <a:prstGeom prst="rect">
            <a:avLst/>
          </a:prstGeom>
          <a:ln w="38100">
            <a:solidFill>
              <a:srgbClr val="0033CC"/>
            </a:solidFill>
          </a:ln>
        </p:spPr>
      </p:pic>
      <p:sp>
        <p:nvSpPr>
          <p:cNvPr id="10" name="Rectangle 9">
            <a:extLst>
              <a:ext uri="{FF2B5EF4-FFF2-40B4-BE49-F238E27FC236}">
                <a16:creationId xmlns:a16="http://schemas.microsoft.com/office/drawing/2014/main" id="{61F480F4-35CF-1870-69A9-97E3AE1B638F}"/>
              </a:ext>
            </a:extLst>
          </p:cNvPr>
          <p:cNvSpPr/>
          <p:nvPr/>
        </p:nvSpPr>
        <p:spPr>
          <a:xfrm>
            <a:off x="6477000" y="4498113"/>
            <a:ext cx="1066800" cy="30248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aphicFrame>
        <p:nvGraphicFramePr>
          <p:cNvPr id="17" name="Table 16">
            <a:extLst>
              <a:ext uri="{FF2B5EF4-FFF2-40B4-BE49-F238E27FC236}">
                <a16:creationId xmlns:a16="http://schemas.microsoft.com/office/drawing/2014/main" id="{A3E9A914-A119-B371-3BC9-04E155F6477F}"/>
              </a:ext>
            </a:extLst>
          </p:cNvPr>
          <p:cNvGraphicFramePr>
            <a:graphicFrameLocks noGrp="1"/>
          </p:cNvGraphicFramePr>
          <p:nvPr>
            <p:extLst>
              <p:ext uri="{D42A27DB-BD31-4B8C-83A1-F6EECF244321}">
                <p14:modId xmlns:p14="http://schemas.microsoft.com/office/powerpoint/2010/main" val="2865100898"/>
              </p:ext>
            </p:extLst>
          </p:nvPr>
        </p:nvGraphicFramePr>
        <p:xfrm>
          <a:off x="752467" y="2668523"/>
          <a:ext cx="7711257" cy="1385191"/>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765313">
                  <a:extLst>
                    <a:ext uri="{9D8B030D-6E8A-4147-A177-3AD203B41FA5}">
                      <a16:colId xmlns:a16="http://schemas.microsoft.com/office/drawing/2014/main" val="4206623808"/>
                    </a:ext>
                  </a:extLst>
                </a:gridCol>
                <a:gridCol w="6945944">
                  <a:extLst>
                    <a:ext uri="{9D8B030D-6E8A-4147-A177-3AD203B41FA5}">
                      <a16:colId xmlns:a16="http://schemas.microsoft.com/office/drawing/2014/main" val="1149304630"/>
                    </a:ext>
                  </a:extLst>
                </a:gridCol>
              </a:tblGrid>
              <a:tr h="479144">
                <a:tc>
                  <a:txBody>
                    <a:bodyPr/>
                    <a:lstStyle/>
                    <a:p>
                      <a:pPr algn="ctr"/>
                      <a:r>
                        <a:rPr lang="en-US" sz="1800" b="1"/>
                        <a:t>Step</a:t>
                      </a:r>
                    </a:p>
                  </a:txBody>
                  <a:tcPr/>
                </a:tc>
                <a:tc>
                  <a:txBody>
                    <a:bodyPr/>
                    <a:lstStyle/>
                    <a:p>
                      <a:r>
                        <a:rPr lang="en-US" sz="1800" b="1" dirty="0"/>
                        <a:t>Instruction</a:t>
                      </a:r>
                    </a:p>
                  </a:txBody>
                  <a:tcPr/>
                </a:tc>
                <a:extLst>
                  <a:ext uri="{0D108BD9-81ED-4DB2-BD59-A6C34878D82A}">
                    <a16:rowId xmlns:a16="http://schemas.microsoft.com/office/drawing/2014/main" val="1981479887"/>
                  </a:ext>
                </a:extLst>
              </a:tr>
              <a:tr h="479144">
                <a:tc>
                  <a:txBody>
                    <a:bodyPr/>
                    <a:lstStyle/>
                    <a:p>
                      <a:pPr algn="ctr"/>
                      <a:r>
                        <a:rPr lang="en-US" sz="1800" b="1"/>
                        <a:t>1</a:t>
                      </a:r>
                    </a:p>
                  </a:txBody>
                  <a:tcPr/>
                </a:tc>
                <a:tc>
                  <a:txBody>
                    <a:bodyPr/>
                    <a:lstStyle/>
                    <a:p>
                      <a:r>
                        <a:rPr lang="en-US" sz="1800" b="0" dirty="0"/>
                        <a:t>Locate the </a:t>
                      </a:r>
                      <a:r>
                        <a:rPr lang="en-US" sz="1800" b="1" dirty="0"/>
                        <a:t>Alerts/Messages </a:t>
                      </a:r>
                      <a:r>
                        <a:rPr lang="en-US" sz="1800" b="0" dirty="0"/>
                        <a:t>(‘Blog’) section on the far right </a:t>
                      </a:r>
                    </a:p>
                  </a:txBody>
                  <a:tcPr/>
                </a:tc>
                <a:extLst>
                  <a:ext uri="{0D108BD9-81ED-4DB2-BD59-A6C34878D82A}">
                    <a16:rowId xmlns:a16="http://schemas.microsoft.com/office/drawing/2014/main" val="1149754542"/>
                  </a:ext>
                </a:extLst>
              </a:tr>
              <a:tr h="426903">
                <a:tc>
                  <a:txBody>
                    <a:bodyPr/>
                    <a:lstStyle/>
                    <a:p>
                      <a:pPr algn="ctr"/>
                      <a:r>
                        <a:rPr lang="en-US" sz="1800" b="1" i="1"/>
                        <a:t>Note</a:t>
                      </a:r>
                    </a:p>
                  </a:txBody>
                  <a:tcPr/>
                </a:tc>
                <a:tc>
                  <a:txBody>
                    <a:bodyPr/>
                    <a:lstStyle/>
                    <a:p>
                      <a:r>
                        <a:rPr lang="en-US" sz="1800" dirty="0"/>
                        <a:t>If you cannot see the tool, click the alert icon in the upper right</a:t>
                      </a:r>
                    </a:p>
                  </a:txBody>
                  <a:tcPr/>
                </a:tc>
                <a:extLst>
                  <a:ext uri="{0D108BD9-81ED-4DB2-BD59-A6C34878D82A}">
                    <a16:rowId xmlns:a16="http://schemas.microsoft.com/office/drawing/2014/main" val="466724955"/>
                  </a:ext>
                </a:extLst>
              </a:tr>
            </a:tbl>
          </a:graphicData>
        </a:graphic>
      </p:graphicFrame>
      <p:pic>
        <p:nvPicPr>
          <p:cNvPr id="16" name="Picture 15">
            <a:extLst>
              <a:ext uri="{FF2B5EF4-FFF2-40B4-BE49-F238E27FC236}">
                <a16:creationId xmlns:a16="http://schemas.microsoft.com/office/drawing/2014/main" id="{92D07583-4C0D-6633-BA4F-E796E0030858}"/>
              </a:ext>
            </a:extLst>
          </p:cNvPr>
          <p:cNvPicPr>
            <a:picLocks noChangeAspect="1"/>
          </p:cNvPicPr>
          <p:nvPr/>
        </p:nvPicPr>
        <p:blipFill>
          <a:blip r:embed="rId3"/>
          <a:stretch>
            <a:fillRect/>
          </a:stretch>
        </p:blipFill>
        <p:spPr>
          <a:xfrm>
            <a:off x="8022964" y="3627901"/>
            <a:ext cx="409575" cy="371475"/>
          </a:xfrm>
          <a:prstGeom prst="rect">
            <a:avLst/>
          </a:prstGeom>
        </p:spPr>
      </p:pic>
      <p:sp>
        <p:nvSpPr>
          <p:cNvPr id="18" name="Rectangle 17">
            <a:extLst>
              <a:ext uri="{FF2B5EF4-FFF2-40B4-BE49-F238E27FC236}">
                <a16:creationId xmlns:a16="http://schemas.microsoft.com/office/drawing/2014/main" id="{2F186835-6490-EA34-E216-3D59DB6AC385}"/>
              </a:ext>
            </a:extLst>
          </p:cNvPr>
          <p:cNvSpPr/>
          <p:nvPr/>
        </p:nvSpPr>
        <p:spPr>
          <a:xfrm>
            <a:off x="1943101" y="5057641"/>
            <a:ext cx="3733800" cy="152572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i="1">
                <a:solidFill>
                  <a:schemeClr val="accent1">
                    <a:lumMod val="25000"/>
                  </a:schemeClr>
                </a:solidFill>
              </a:rPr>
              <a:t>Please note: </a:t>
            </a:r>
            <a:r>
              <a:rPr lang="en-US" sz="1600" i="1">
                <a:solidFill>
                  <a:schemeClr val="accent1">
                    <a:lumMod val="25000"/>
                  </a:schemeClr>
                </a:solidFill>
              </a:rPr>
              <a:t>While there are other areas of the requisition to add comments or attachments, the Alerts/Messages Tool is the chosen method that our VCCS Agency has chosen to standardize as our process</a:t>
            </a:r>
          </a:p>
        </p:txBody>
      </p:sp>
      <p:pic>
        <p:nvPicPr>
          <p:cNvPr id="20" name="Graphic 19" descr="Badge 1 with solid fill">
            <a:extLst>
              <a:ext uri="{FF2B5EF4-FFF2-40B4-BE49-F238E27FC236}">
                <a16:creationId xmlns:a16="http://schemas.microsoft.com/office/drawing/2014/main" id="{5C380A3A-D430-EA61-F407-2CCA5C4E8E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3982" y="4211714"/>
            <a:ext cx="419100" cy="419100"/>
          </a:xfrm>
          <a:prstGeom prst="rect">
            <a:avLst/>
          </a:prstGeom>
        </p:spPr>
      </p:pic>
    </p:spTree>
    <p:extLst>
      <p:ext uri="{BB962C8B-B14F-4D97-AF65-F5344CB8AC3E}">
        <p14:creationId xmlns:p14="http://schemas.microsoft.com/office/powerpoint/2010/main" val="140941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a:extLst>
              <a:ext uri="{FF2B5EF4-FFF2-40B4-BE49-F238E27FC236}">
                <a16:creationId xmlns:a16="http://schemas.microsoft.com/office/drawing/2014/main" id="{40F10CF0-0B7C-9D6C-5187-5F4D56275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720" y="4069937"/>
            <a:ext cx="4058201" cy="1399161"/>
          </a:xfrm>
          <a:prstGeom prst="rect">
            <a:avLst/>
          </a:prstGeom>
          <a:noFill/>
          <a:ln w="38100">
            <a:solidFill>
              <a:srgbClr val="0033CC"/>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E8BDCB-8C54-C6E3-F5DB-2FF3DCBEE5D7}"/>
              </a:ext>
            </a:extLst>
          </p:cNvPr>
          <p:cNvSpPr>
            <a:spLocks noGrp="1"/>
          </p:cNvSpPr>
          <p:nvPr>
            <p:ph type="title"/>
          </p:nvPr>
        </p:nvSpPr>
        <p:spPr>
          <a:xfrm>
            <a:off x="457200" y="274638"/>
            <a:ext cx="8229600" cy="867411"/>
          </a:xfrm>
        </p:spPr>
        <p:txBody>
          <a:bodyPr/>
          <a:lstStyle/>
          <a:p>
            <a:r>
              <a:rPr lang="en-US" dirty="0"/>
              <a:t>Create a Punchout or Catalog Requisition</a:t>
            </a:r>
          </a:p>
        </p:txBody>
      </p:sp>
      <p:graphicFrame>
        <p:nvGraphicFramePr>
          <p:cNvPr id="3" name="Table 2">
            <a:extLst>
              <a:ext uri="{FF2B5EF4-FFF2-40B4-BE49-F238E27FC236}">
                <a16:creationId xmlns:a16="http://schemas.microsoft.com/office/drawing/2014/main" id="{A09BC1E4-CBC7-BE92-7917-B373574AD610}"/>
              </a:ext>
            </a:extLst>
          </p:cNvPr>
          <p:cNvGraphicFramePr>
            <a:graphicFrameLocks noGrp="1"/>
          </p:cNvGraphicFramePr>
          <p:nvPr>
            <p:extLst>
              <p:ext uri="{D42A27DB-BD31-4B8C-83A1-F6EECF244321}">
                <p14:modId xmlns:p14="http://schemas.microsoft.com/office/powerpoint/2010/main" val="3684023460"/>
              </p:ext>
            </p:extLst>
          </p:nvPr>
        </p:nvGraphicFramePr>
        <p:xfrm>
          <a:off x="679589" y="1142049"/>
          <a:ext cx="7784822" cy="2726494"/>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772614">
                  <a:extLst>
                    <a:ext uri="{9D8B030D-6E8A-4147-A177-3AD203B41FA5}">
                      <a16:colId xmlns:a16="http://schemas.microsoft.com/office/drawing/2014/main" val="4206623808"/>
                    </a:ext>
                  </a:extLst>
                </a:gridCol>
                <a:gridCol w="7012208">
                  <a:extLst>
                    <a:ext uri="{9D8B030D-6E8A-4147-A177-3AD203B41FA5}">
                      <a16:colId xmlns:a16="http://schemas.microsoft.com/office/drawing/2014/main" val="1149304630"/>
                    </a:ext>
                  </a:extLst>
                </a:gridCol>
              </a:tblGrid>
              <a:tr h="479144">
                <a:tc>
                  <a:txBody>
                    <a:bodyPr/>
                    <a:lstStyle/>
                    <a:p>
                      <a:pPr algn="ctr"/>
                      <a:r>
                        <a:rPr lang="en-US" sz="1800" b="1"/>
                        <a:t>Step</a:t>
                      </a:r>
                    </a:p>
                  </a:txBody>
                  <a:tcPr/>
                </a:tc>
                <a:tc>
                  <a:txBody>
                    <a:bodyPr/>
                    <a:lstStyle/>
                    <a:p>
                      <a:r>
                        <a:rPr lang="en-US" sz="1800" b="1"/>
                        <a:t>Instruction</a:t>
                      </a:r>
                    </a:p>
                  </a:txBody>
                  <a:tcPr/>
                </a:tc>
                <a:extLst>
                  <a:ext uri="{0D108BD9-81ED-4DB2-BD59-A6C34878D82A}">
                    <a16:rowId xmlns:a16="http://schemas.microsoft.com/office/drawing/2014/main" val="1981479887"/>
                  </a:ext>
                </a:extLst>
              </a:tr>
              <a:tr h="479144">
                <a:tc>
                  <a:txBody>
                    <a:bodyPr/>
                    <a:lstStyle/>
                    <a:p>
                      <a:pPr algn="ctr"/>
                      <a:r>
                        <a:rPr lang="en-US" sz="1800" b="1"/>
                        <a:t>2</a:t>
                      </a:r>
                    </a:p>
                  </a:txBody>
                  <a:tcPr/>
                </a:tc>
                <a:tc>
                  <a:txBody>
                    <a:bodyPr/>
                    <a:lstStyle/>
                    <a:p>
                      <a:r>
                        <a:rPr lang="en-US" sz="1800" b="0"/>
                        <a:t>Type your communication in the </a:t>
                      </a:r>
                      <a:r>
                        <a:rPr lang="en-US" sz="1800" b="1"/>
                        <a:t>Add a Message </a:t>
                      </a:r>
                      <a:r>
                        <a:rPr lang="en-US" sz="1800" b="0"/>
                        <a:t>section</a:t>
                      </a:r>
                    </a:p>
                  </a:txBody>
                  <a:tcPr/>
                </a:tc>
                <a:extLst>
                  <a:ext uri="{0D108BD9-81ED-4DB2-BD59-A6C34878D82A}">
                    <a16:rowId xmlns:a16="http://schemas.microsoft.com/office/drawing/2014/main" val="1149754542"/>
                  </a:ext>
                </a:extLst>
              </a:tr>
              <a:tr h="820105">
                <a:tc>
                  <a:txBody>
                    <a:bodyPr/>
                    <a:lstStyle/>
                    <a:p>
                      <a:pPr algn="ctr"/>
                      <a:r>
                        <a:rPr lang="en-US" sz="1800" b="1" i="0"/>
                        <a:t>3</a:t>
                      </a:r>
                    </a:p>
                  </a:txBody>
                  <a:tcPr/>
                </a:tc>
                <a:tc>
                  <a:txBody>
                    <a:bodyPr/>
                    <a:lstStyle/>
                    <a:p>
                      <a:r>
                        <a:rPr lang="en-US" sz="1800" dirty="0"/>
                        <a:t>If you have an attachment, click the paperclip icon        and choose your files to upload.  You will notice they appear at the bottom of the section below the message.</a:t>
                      </a:r>
                    </a:p>
                  </a:txBody>
                  <a:tcPr/>
                </a:tc>
                <a:extLst>
                  <a:ext uri="{0D108BD9-81ED-4DB2-BD59-A6C34878D82A}">
                    <a16:rowId xmlns:a16="http://schemas.microsoft.com/office/drawing/2014/main" val="466724955"/>
                  </a:ext>
                </a:extLst>
              </a:tr>
              <a:tr h="426903">
                <a:tc>
                  <a:txBody>
                    <a:bodyPr/>
                    <a:lstStyle/>
                    <a:p>
                      <a:pPr algn="ctr"/>
                      <a:r>
                        <a:rPr lang="en-US" sz="1800" b="1" i="0"/>
                        <a:t>4</a:t>
                      </a:r>
                    </a:p>
                  </a:txBody>
                  <a:tcPr/>
                </a:tc>
                <a:tc>
                  <a:txBody>
                    <a:bodyPr/>
                    <a:lstStyle/>
                    <a:p>
                      <a:r>
                        <a:rPr lang="en-US" sz="1800"/>
                        <a:t>Click on the paper airplane icon        or press enter</a:t>
                      </a:r>
                    </a:p>
                  </a:txBody>
                  <a:tcPr/>
                </a:tc>
                <a:extLst>
                  <a:ext uri="{0D108BD9-81ED-4DB2-BD59-A6C34878D82A}">
                    <a16:rowId xmlns:a16="http://schemas.microsoft.com/office/drawing/2014/main" val="3576596169"/>
                  </a:ext>
                </a:extLst>
              </a:tr>
              <a:tr h="426903">
                <a:tc>
                  <a:txBody>
                    <a:bodyPr/>
                    <a:lstStyle/>
                    <a:p>
                      <a:pPr algn="ctr"/>
                      <a:r>
                        <a:rPr lang="en-US" sz="1800" b="1" i="0"/>
                        <a:t>5</a:t>
                      </a:r>
                    </a:p>
                  </a:txBody>
                  <a:tcPr/>
                </a:tc>
                <a:tc>
                  <a:txBody>
                    <a:bodyPr/>
                    <a:lstStyle/>
                    <a:p>
                      <a:r>
                        <a:rPr lang="en-US" sz="1800" dirty="0"/>
                        <a:t>Click Save at the top of the requisition</a:t>
                      </a:r>
                    </a:p>
                  </a:txBody>
                  <a:tcPr/>
                </a:tc>
                <a:extLst>
                  <a:ext uri="{0D108BD9-81ED-4DB2-BD59-A6C34878D82A}">
                    <a16:rowId xmlns:a16="http://schemas.microsoft.com/office/drawing/2014/main" val="3078672576"/>
                  </a:ext>
                </a:extLst>
              </a:tr>
            </a:tbl>
          </a:graphicData>
        </a:graphic>
      </p:graphicFrame>
      <p:pic>
        <p:nvPicPr>
          <p:cNvPr id="2052" name="Picture 4">
            <a:extLst>
              <a:ext uri="{FF2B5EF4-FFF2-40B4-BE49-F238E27FC236}">
                <a16:creationId xmlns:a16="http://schemas.microsoft.com/office/drawing/2014/main" id="{CE11054C-F54E-CBCF-9163-4D47EC2B5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84" y="4066162"/>
            <a:ext cx="4748477" cy="2330362"/>
          </a:xfrm>
          <a:prstGeom prst="rect">
            <a:avLst/>
          </a:prstGeom>
          <a:noFill/>
          <a:ln w="38100">
            <a:solidFill>
              <a:srgbClr val="0033CC"/>
            </a:solidFill>
          </a:ln>
          <a:extLst>
            <a:ext uri="{909E8E84-426E-40DD-AFC4-6F175D3DCCD1}">
              <a14:hiddenFill xmlns:a14="http://schemas.microsoft.com/office/drawing/2010/main">
                <a:solidFill>
                  <a:srgbClr val="FFFFFF"/>
                </a:solidFill>
              </a14:hiddenFill>
            </a:ext>
          </a:extLst>
        </p:spPr>
      </p:pic>
      <p:pic>
        <p:nvPicPr>
          <p:cNvPr id="2055" name="Picture 7" descr="Paperclip icon Royalty Free Vector Image - VectorStock">
            <a:extLst>
              <a:ext uri="{FF2B5EF4-FFF2-40B4-BE49-F238E27FC236}">
                <a16:creationId xmlns:a16="http://schemas.microsoft.com/office/drawing/2014/main" id="{4A776B98-D6E0-F88C-5296-997D2D6DE0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123124"/>
            <a:ext cx="3238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96,769 Paper Plane Icon Images, Stock Photos, 3D objects ...">
            <a:extLst>
              <a:ext uri="{FF2B5EF4-FFF2-40B4-BE49-F238E27FC236}">
                <a16:creationId xmlns:a16="http://schemas.microsoft.com/office/drawing/2014/main" id="{5BAA604C-75C4-CE64-0AC2-C3B6044B0D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093606"/>
            <a:ext cx="380756" cy="3013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191C582-1E77-6C48-B008-695535DB96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89" y="4066162"/>
            <a:ext cx="2548444" cy="2330362"/>
          </a:xfrm>
          <a:prstGeom prst="rect">
            <a:avLst/>
          </a:prstGeom>
          <a:noFill/>
          <a:ln w="38100">
            <a:solidFill>
              <a:srgbClr val="0033CC"/>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AFAC666-D6D1-BD64-C127-4F762334808A}"/>
              </a:ext>
            </a:extLst>
          </p:cNvPr>
          <p:cNvSpPr/>
          <p:nvPr/>
        </p:nvSpPr>
        <p:spPr>
          <a:xfrm>
            <a:off x="1295400" y="5181600"/>
            <a:ext cx="1932633" cy="762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06C92A7-AB04-84DE-8E8C-9C6F10C1E51D}"/>
              </a:ext>
            </a:extLst>
          </p:cNvPr>
          <p:cNvCxnSpPr/>
          <p:nvPr/>
        </p:nvCxnSpPr>
        <p:spPr>
          <a:xfrm>
            <a:off x="2261716" y="4800600"/>
            <a:ext cx="252884" cy="7471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4" name="Graphic 13" descr="Badge with solid fill">
            <a:extLst>
              <a:ext uri="{FF2B5EF4-FFF2-40B4-BE49-F238E27FC236}">
                <a16:creationId xmlns:a16="http://schemas.microsoft.com/office/drawing/2014/main" id="{122027DE-23FE-A8B8-BF74-08CBD208F3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738" y="4907850"/>
            <a:ext cx="423408" cy="423408"/>
          </a:xfrm>
          <a:prstGeom prst="rect">
            <a:avLst/>
          </a:prstGeom>
        </p:spPr>
      </p:pic>
      <p:cxnSp>
        <p:nvCxnSpPr>
          <p:cNvPr id="15" name="Straight Arrow Connector 14">
            <a:extLst>
              <a:ext uri="{FF2B5EF4-FFF2-40B4-BE49-F238E27FC236}">
                <a16:creationId xmlns:a16="http://schemas.microsoft.com/office/drawing/2014/main" id="{AC8922B1-1EFB-D486-2943-7D1AE53F40DA}"/>
              </a:ext>
            </a:extLst>
          </p:cNvPr>
          <p:cNvCxnSpPr>
            <a:cxnSpLocks/>
          </p:cNvCxnSpPr>
          <p:nvPr/>
        </p:nvCxnSpPr>
        <p:spPr>
          <a:xfrm flipH="1">
            <a:off x="2748880" y="4571563"/>
            <a:ext cx="131498" cy="9440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8" name="Graphic 17" descr="Badge 3 with solid fill">
            <a:extLst>
              <a:ext uri="{FF2B5EF4-FFF2-40B4-BE49-F238E27FC236}">
                <a16:creationId xmlns:a16="http://schemas.microsoft.com/office/drawing/2014/main" id="{8FA6C88E-5FA3-2641-9CB1-775E180B58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4916" y="4494466"/>
            <a:ext cx="397433" cy="397433"/>
          </a:xfrm>
          <a:prstGeom prst="rect">
            <a:avLst/>
          </a:prstGeom>
        </p:spPr>
      </p:pic>
      <p:pic>
        <p:nvPicPr>
          <p:cNvPr id="20" name="Graphic 19" descr="Badge 4 with solid fill">
            <a:extLst>
              <a:ext uri="{FF2B5EF4-FFF2-40B4-BE49-F238E27FC236}">
                <a16:creationId xmlns:a16="http://schemas.microsoft.com/office/drawing/2014/main" id="{CAA1F508-9519-9626-EB4F-15980445740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1661" y="4338521"/>
            <a:ext cx="397433" cy="397433"/>
          </a:xfrm>
          <a:prstGeom prst="rect">
            <a:avLst/>
          </a:prstGeom>
        </p:spPr>
      </p:pic>
      <p:pic>
        <p:nvPicPr>
          <p:cNvPr id="22" name="Graphic 21" descr="Badge 5 with solid fill">
            <a:extLst>
              <a:ext uri="{FF2B5EF4-FFF2-40B4-BE49-F238E27FC236}">
                <a16:creationId xmlns:a16="http://schemas.microsoft.com/office/drawing/2014/main" id="{4268BE90-7EE9-3119-5AC6-314915EAF45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8590" y="4187877"/>
            <a:ext cx="381000" cy="381000"/>
          </a:xfrm>
          <a:prstGeom prst="rect">
            <a:avLst/>
          </a:prstGeom>
        </p:spPr>
      </p:pic>
      <p:sp>
        <p:nvSpPr>
          <p:cNvPr id="23" name="Rectangle 22">
            <a:extLst>
              <a:ext uri="{FF2B5EF4-FFF2-40B4-BE49-F238E27FC236}">
                <a16:creationId xmlns:a16="http://schemas.microsoft.com/office/drawing/2014/main" id="{D8B0290B-4EFA-0504-E660-A359A94665B9}"/>
              </a:ext>
            </a:extLst>
          </p:cNvPr>
          <p:cNvSpPr/>
          <p:nvPr/>
        </p:nvSpPr>
        <p:spPr>
          <a:xfrm>
            <a:off x="6248400" y="4415810"/>
            <a:ext cx="713891" cy="306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B5B20F8-945D-A9E5-34E4-6696FE4014EB}"/>
              </a:ext>
            </a:extLst>
          </p:cNvPr>
          <p:cNvSpPr txBox="1"/>
          <p:nvPr/>
        </p:nvSpPr>
        <p:spPr>
          <a:xfrm>
            <a:off x="4311505" y="5465410"/>
            <a:ext cx="1436956" cy="923330"/>
          </a:xfrm>
          <a:prstGeom prst="rect">
            <a:avLst/>
          </a:prstGeom>
          <a:solidFill>
            <a:srgbClr val="FFFF00"/>
          </a:solidFill>
          <a:ln w="38100">
            <a:solidFill>
              <a:srgbClr val="FF0000"/>
            </a:solidFill>
          </a:ln>
        </p:spPr>
        <p:txBody>
          <a:bodyPr wrap="square" rtlCol="0">
            <a:spAutoFit/>
          </a:bodyPr>
          <a:lstStyle/>
          <a:p>
            <a:r>
              <a:rPr lang="en-US" b="1" i="1">
                <a:solidFill>
                  <a:srgbClr val="00B050"/>
                </a:solidFill>
              </a:rPr>
              <a:t>Success Looks Like This!</a:t>
            </a:r>
          </a:p>
        </p:txBody>
      </p:sp>
    </p:spTree>
    <p:extLst>
      <p:ext uri="{BB962C8B-B14F-4D97-AF65-F5344CB8AC3E}">
        <p14:creationId xmlns:p14="http://schemas.microsoft.com/office/powerpoint/2010/main" val="186323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32814-CA52-9AB1-52C6-EDFC8A163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C039F-BF3D-51CE-299F-58ED8B791379}"/>
              </a:ext>
            </a:extLst>
          </p:cNvPr>
          <p:cNvSpPr>
            <a:spLocks noGrp="1"/>
          </p:cNvSpPr>
          <p:nvPr>
            <p:ph type="title"/>
          </p:nvPr>
        </p:nvSpPr>
        <p:spPr/>
        <p:txBody>
          <a:bodyPr/>
          <a:lstStyle/>
          <a:p>
            <a:r>
              <a:rPr lang="en-US" dirty="0"/>
              <a:t>Create a Punchout or Catalog Requisition</a:t>
            </a:r>
          </a:p>
        </p:txBody>
      </p:sp>
      <p:pic>
        <p:nvPicPr>
          <p:cNvPr id="5" name="Picture 4">
            <a:extLst>
              <a:ext uri="{FF2B5EF4-FFF2-40B4-BE49-F238E27FC236}">
                <a16:creationId xmlns:a16="http://schemas.microsoft.com/office/drawing/2014/main" id="{75F32B22-9601-9C78-AB3E-9A7E27E17B87}"/>
              </a:ext>
            </a:extLst>
          </p:cNvPr>
          <p:cNvPicPr>
            <a:picLocks noChangeAspect="1"/>
          </p:cNvPicPr>
          <p:nvPr/>
        </p:nvPicPr>
        <p:blipFill>
          <a:blip r:embed="rId2"/>
          <a:stretch>
            <a:fillRect/>
          </a:stretch>
        </p:blipFill>
        <p:spPr>
          <a:xfrm>
            <a:off x="457201" y="2138516"/>
            <a:ext cx="8194860" cy="4252451"/>
          </a:xfrm>
          <a:prstGeom prst="rect">
            <a:avLst/>
          </a:prstGeom>
          <a:ln w="38100">
            <a:solidFill>
              <a:srgbClr val="0033CC"/>
            </a:solidFill>
          </a:ln>
        </p:spPr>
      </p:pic>
      <p:sp>
        <p:nvSpPr>
          <p:cNvPr id="8" name="Rectangle 7">
            <a:extLst>
              <a:ext uri="{FF2B5EF4-FFF2-40B4-BE49-F238E27FC236}">
                <a16:creationId xmlns:a16="http://schemas.microsoft.com/office/drawing/2014/main" id="{A5560FF5-4071-8FCA-7626-132AAC91D138}"/>
              </a:ext>
            </a:extLst>
          </p:cNvPr>
          <p:cNvSpPr/>
          <p:nvPr/>
        </p:nvSpPr>
        <p:spPr>
          <a:xfrm>
            <a:off x="4028767" y="2547446"/>
            <a:ext cx="828367" cy="25474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4" name="TextBox 3">
            <a:extLst>
              <a:ext uri="{FF2B5EF4-FFF2-40B4-BE49-F238E27FC236}">
                <a16:creationId xmlns:a16="http://schemas.microsoft.com/office/drawing/2014/main" id="{F31136BA-2CBF-81ED-2B99-C9B9DF9237B7}"/>
              </a:ext>
            </a:extLst>
          </p:cNvPr>
          <p:cNvSpPr txBox="1"/>
          <p:nvPr/>
        </p:nvSpPr>
        <p:spPr>
          <a:xfrm>
            <a:off x="643404" y="1364903"/>
            <a:ext cx="7704792" cy="461665"/>
          </a:xfrm>
          <a:prstGeom prst="rect">
            <a:avLst/>
          </a:prstGeom>
          <a:solidFill>
            <a:schemeClr val="bg2">
              <a:lumMod val="20000"/>
              <a:lumOff val="80000"/>
            </a:schemeClr>
          </a:solidFill>
          <a:ln>
            <a:noFill/>
          </a:ln>
          <a:effectLst>
            <a:outerShdw blurRad="63500" sx="102000" sy="102000" algn="ctr" rotWithShape="0">
              <a:prstClr val="black">
                <a:alpha val="40000"/>
              </a:prstClr>
            </a:outerShdw>
          </a:effectLst>
        </p:spPr>
        <p:txBody>
          <a:bodyPr wrap="square" rtlCol="0">
            <a:spAutoFit/>
          </a:bodyPr>
          <a:lstStyle/>
          <a:p>
            <a:r>
              <a:rPr lang="en-US" sz="2400" i="1" dirty="0">
                <a:solidFill>
                  <a:srgbClr val="0033CC"/>
                </a:solidFill>
              </a:rPr>
              <a:t>You Made It: </a:t>
            </a:r>
            <a:r>
              <a:rPr lang="en-US" sz="2400" dirty="0">
                <a:solidFill>
                  <a:srgbClr val="0033CC"/>
                </a:solidFill>
              </a:rPr>
              <a:t>Click Green </a:t>
            </a:r>
            <a:r>
              <a:rPr lang="en-US" sz="2400" b="1" dirty="0"/>
              <a:t>Submit for Approval </a:t>
            </a:r>
            <a:r>
              <a:rPr lang="en-US" sz="2400" dirty="0">
                <a:solidFill>
                  <a:srgbClr val="0033CC"/>
                </a:solidFill>
              </a:rPr>
              <a:t>Button </a:t>
            </a:r>
            <a:endParaRPr lang="en-US" sz="2400" dirty="0"/>
          </a:p>
        </p:txBody>
      </p:sp>
    </p:spTree>
    <p:extLst>
      <p:ext uri="{BB962C8B-B14F-4D97-AF65-F5344CB8AC3E}">
        <p14:creationId xmlns:p14="http://schemas.microsoft.com/office/powerpoint/2010/main" val="43077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87747-1D04-CFFE-2D56-387FA2B846E1}"/>
              </a:ext>
            </a:extLst>
          </p:cNvPr>
          <p:cNvSpPr>
            <a:spLocks noGrp="1"/>
          </p:cNvSpPr>
          <p:nvPr>
            <p:ph type="ctrTitle"/>
          </p:nvPr>
        </p:nvSpPr>
        <p:spPr/>
        <p:txBody>
          <a:bodyPr/>
          <a:lstStyle/>
          <a:p>
            <a:r>
              <a:rPr lang="en-US" dirty="0"/>
              <a:t>Section C</a:t>
            </a:r>
          </a:p>
        </p:txBody>
      </p:sp>
      <p:sp>
        <p:nvSpPr>
          <p:cNvPr id="4" name="Subtitle 3">
            <a:extLst>
              <a:ext uri="{FF2B5EF4-FFF2-40B4-BE49-F238E27FC236}">
                <a16:creationId xmlns:a16="http://schemas.microsoft.com/office/drawing/2014/main" id="{42AC9A57-2C35-8837-3D7C-B9630E984FFE}"/>
              </a:ext>
            </a:extLst>
          </p:cNvPr>
          <p:cNvSpPr>
            <a:spLocks noGrp="1"/>
          </p:cNvSpPr>
          <p:nvPr>
            <p:ph type="subTitle" idx="1"/>
          </p:nvPr>
        </p:nvSpPr>
        <p:spPr/>
        <p:txBody>
          <a:bodyPr/>
          <a:lstStyle/>
          <a:p>
            <a:r>
              <a:rPr lang="en-US" sz="2400" dirty="0"/>
              <a:t>Catalog Item Requisition</a:t>
            </a:r>
          </a:p>
          <a:p>
            <a:endParaRPr lang="en-US" dirty="0"/>
          </a:p>
        </p:txBody>
      </p:sp>
    </p:spTree>
    <p:extLst>
      <p:ext uri="{BB962C8B-B14F-4D97-AF65-F5344CB8AC3E}">
        <p14:creationId xmlns:p14="http://schemas.microsoft.com/office/powerpoint/2010/main" val="240184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0545F-47CE-134F-9F10-1BC8758A6A42}"/>
              </a:ext>
            </a:extLst>
          </p:cNvPr>
          <p:cNvPicPr>
            <a:picLocks noChangeAspect="1"/>
          </p:cNvPicPr>
          <p:nvPr/>
        </p:nvPicPr>
        <p:blipFill>
          <a:blip r:embed="rId2"/>
          <a:stretch>
            <a:fillRect/>
          </a:stretch>
        </p:blipFill>
        <p:spPr>
          <a:xfrm>
            <a:off x="457200" y="2772890"/>
            <a:ext cx="8229600" cy="3612238"/>
          </a:xfrm>
          <a:prstGeom prst="rect">
            <a:avLst/>
          </a:prstGeom>
          <a:ln w="38100">
            <a:solidFill>
              <a:srgbClr val="0033CC"/>
            </a:solidFill>
          </a:ln>
        </p:spPr>
      </p:pic>
      <p:sp>
        <p:nvSpPr>
          <p:cNvPr id="2" name="Title 1">
            <a:extLst>
              <a:ext uri="{FF2B5EF4-FFF2-40B4-BE49-F238E27FC236}">
                <a16:creationId xmlns:a16="http://schemas.microsoft.com/office/drawing/2014/main" id="{CCD56612-9C20-62DE-0420-A8D500CEBA75}"/>
              </a:ext>
            </a:extLst>
          </p:cNvPr>
          <p:cNvSpPr>
            <a:spLocks noGrp="1"/>
          </p:cNvSpPr>
          <p:nvPr>
            <p:ph type="title"/>
          </p:nvPr>
        </p:nvSpPr>
        <p:spPr>
          <a:xfrm>
            <a:off x="457200" y="274638"/>
            <a:ext cx="8229600" cy="867981"/>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7A6E3256-EC49-020C-BAE0-EF4B57CB0461}"/>
              </a:ext>
            </a:extLst>
          </p:cNvPr>
          <p:cNvSpPr/>
          <p:nvPr/>
        </p:nvSpPr>
        <p:spPr>
          <a:xfrm>
            <a:off x="4191000" y="2772890"/>
            <a:ext cx="533400" cy="30706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811C1480-445B-CA69-087A-3B0B14751A1E}"/>
              </a:ext>
            </a:extLst>
          </p:cNvPr>
          <p:cNvSpPr/>
          <p:nvPr/>
        </p:nvSpPr>
        <p:spPr>
          <a:xfrm>
            <a:off x="4195985" y="3102178"/>
            <a:ext cx="1138016" cy="204112"/>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1" name="Graphic 10" descr="Badge with solid fill">
            <a:extLst>
              <a:ext uri="{FF2B5EF4-FFF2-40B4-BE49-F238E27FC236}">
                <a16:creationId xmlns:a16="http://schemas.microsoft.com/office/drawing/2014/main" id="{E69FB1EA-B614-24CB-52B3-A9A8E3BA7F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2123" y="3151051"/>
            <a:ext cx="310478" cy="310478"/>
          </a:xfrm>
          <a:prstGeom prst="rect">
            <a:avLst/>
          </a:prstGeom>
        </p:spPr>
      </p:pic>
      <p:sp>
        <p:nvSpPr>
          <p:cNvPr id="4" name="Rectangle 3">
            <a:extLst>
              <a:ext uri="{FF2B5EF4-FFF2-40B4-BE49-F238E27FC236}">
                <a16:creationId xmlns:a16="http://schemas.microsoft.com/office/drawing/2014/main" id="{4406D92C-8805-C498-DB2C-C0EC95DC6E15}"/>
              </a:ext>
            </a:extLst>
          </p:cNvPr>
          <p:cNvSpPr/>
          <p:nvPr/>
        </p:nvSpPr>
        <p:spPr>
          <a:xfrm>
            <a:off x="457200" y="1171275"/>
            <a:ext cx="8229600" cy="1452807"/>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rgbClr val="0033CC"/>
                </a:solidFill>
              </a:rPr>
              <a:t>Now we are going to learn how to create a Catalog Item Requisition (a vendor loaded catalog into eVA) in the following steps:</a:t>
            </a:r>
          </a:p>
          <a:p>
            <a:endParaRPr lang="en-US" dirty="0">
              <a:solidFill>
                <a:srgbClr val="0033CC"/>
              </a:solidFill>
            </a:endParaRPr>
          </a:p>
          <a:p>
            <a:pPr marL="342900" indent="-342900">
              <a:buAutoNum type="arabicPeriod"/>
            </a:pPr>
            <a:r>
              <a:rPr lang="en-US" dirty="0">
                <a:solidFill>
                  <a:srgbClr val="0033CC"/>
                </a:solidFill>
              </a:rPr>
              <a:t>Select the </a:t>
            </a:r>
            <a:r>
              <a:rPr lang="en-US" b="1" dirty="0">
                <a:solidFill>
                  <a:schemeClr val="tx1"/>
                </a:solidFill>
              </a:rPr>
              <a:t>Shop</a:t>
            </a:r>
            <a:r>
              <a:rPr lang="en-US" dirty="0">
                <a:solidFill>
                  <a:srgbClr val="0033CC"/>
                </a:solidFill>
              </a:rPr>
              <a:t> tab</a:t>
            </a:r>
          </a:p>
          <a:p>
            <a:pPr marL="342900" indent="-342900">
              <a:buAutoNum type="arabicPeriod"/>
            </a:pPr>
            <a:r>
              <a:rPr lang="en-US" dirty="0">
                <a:solidFill>
                  <a:srgbClr val="0033CC"/>
                </a:solidFill>
              </a:rPr>
              <a:t>Select the </a:t>
            </a:r>
            <a:r>
              <a:rPr lang="en-US" b="1" dirty="0">
                <a:solidFill>
                  <a:schemeClr val="tx1"/>
                </a:solidFill>
              </a:rPr>
              <a:t>Search Products </a:t>
            </a:r>
            <a:r>
              <a:rPr lang="en-US" dirty="0">
                <a:solidFill>
                  <a:srgbClr val="0033CC"/>
                </a:solidFill>
              </a:rPr>
              <a:t>option from the dropdown menu</a:t>
            </a:r>
          </a:p>
        </p:txBody>
      </p:sp>
      <p:pic>
        <p:nvPicPr>
          <p:cNvPr id="9" name="Graphic 8" descr="Badge 1 with solid fill">
            <a:extLst>
              <a:ext uri="{FF2B5EF4-FFF2-40B4-BE49-F238E27FC236}">
                <a16:creationId xmlns:a16="http://schemas.microsoft.com/office/drawing/2014/main" id="{9A7E3E73-C177-3363-E006-39614E6B12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3891" y="2546553"/>
            <a:ext cx="354217" cy="304800"/>
          </a:xfrm>
          <a:prstGeom prst="rect">
            <a:avLst/>
          </a:prstGeom>
        </p:spPr>
      </p:pic>
    </p:spTree>
    <p:extLst>
      <p:ext uri="{BB962C8B-B14F-4D97-AF65-F5344CB8AC3E}">
        <p14:creationId xmlns:p14="http://schemas.microsoft.com/office/powerpoint/2010/main" val="281172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F351B8-FF53-10DA-AD3E-88EC56EDA89A}"/>
              </a:ext>
            </a:extLst>
          </p:cNvPr>
          <p:cNvPicPr>
            <a:picLocks noChangeAspect="1"/>
          </p:cNvPicPr>
          <p:nvPr/>
        </p:nvPicPr>
        <p:blipFill>
          <a:blip r:embed="rId2"/>
          <a:stretch>
            <a:fillRect/>
          </a:stretch>
        </p:blipFill>
        <p:spPr>
          <a:xfrm>
            <a:off x="457200" y="2305849"/>
            <a:ext cx="8229600" cy="4075100"/>
          </a:xfrm>
          <a:prstGeom prst="rect">
            <a:avLst/>
          </a:prstGeom>
          <a:ln w="38100">
            <a:solidFill>
              <a:srgbClr val="0033CC"/>
            </a:solidFill>
          </a:ln>
        </p:spPr>
      </p:pic>
      <p:sp>
        <p:nvSpPr>
          <p:cNvPr id="2" name="Title 1">
            <a:extLst>
              <a:ext uri="{FF2B5EF4-FFF2-40B4-BE49-F238E27FC236}">
                <a16:creationId xmlns:a16="http://schemas.microsoft.com/office/drawing/2014/main" id="{CCD56612-9C20-62DE-0420-A8D500CEBA75}"/>
              </a:ext>
            </a:extLst>
          </p:cNvPr>
          <p:cNvSpPr>
            <a:spLocks noGrp="1"/>
          </p:cNvSpPr>
          <p:nvPr>
            <p:ph type="title"/>
          </p:nvPr>
        </p:nvSpPr>
        <p:spPr>
          <a:xfrm>
            <a:off x="457200" y="274638"/>
            <a:ext cx="8229600" cy="914400"/>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7A6E3256-EC49-020C-BAE0-EF4B57CB0461}"/>
              </a:ext>
            </a:extLst>
          </p:cNvPr>
          <p:cNvSpPr/>
          <p:nvPr/>
        </p:nvSpPr>
        <p:spPr>
          <a:xfrm>
            <a:off x="486478" y="3597496"/>
            <a:ext cx="1140507"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811C1480-445B-CA69-087A-3B0B14751A1E}"/>
              </a:ext>
            </a:extLst>
          </p:cNvPr>
          <p:cNvSpPr/>
          <p:nvPr/>
        </p:nvSpPr>
        <p:spPr>
          <a:xfrm>
            <a:off x="1713272" y="3844652"/>
            <a:ext cx="6859228" cy="57740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2" name="Graphic 11" descr="Badge 4 with solid fill">
            <a:extLst>
              <a:ext uri="{FF2B5EF4-FFF2-40B4-BE49-F238E27FC236}">
                <a16:creationId xmlns:a16="http://schemas.microsoft.com/office/drawing/2014/main" id="{459DC914-E6D0-EF51-D23B-C65CE09371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1370" y="4219446"/>
            <a:ext cx="352553" cy="352553"/>
          </a:xfrm>
          <a:prstGeom prst="rect">
            <a:avLst/>
          </a:prstGeom>
        </p:spPr>
      </p:pic>
      <p:pic>
        <p:nvPicPr>
          <p:cNvPr id="14" name="Graphic 13" descr="Badge 3 with solid fill">
            <a:extLst>
              <a:ext uri="{FF2B5EF4-FFF2-40B4-BE49-F238E27FC236}">
                <a16:creationId xmlns:a16="http://schemas.microsoft.com/office/drawing/2014/main" id="{79A17F6C-2DEF-B90A-3EEF-49495C96E4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6158" y="3384382"/>
            <a:ext cx="352553" cy="352553"/>
          </a:xfrm>
          <a:prstGeom prst="rect">
            <a:avLst/>
          </a:prstGeom>
        </p:spPr>
      </p:pic>
      <p:sp>
        <p:nvSpPr>
          <p:cNvPr id="4" name="Rectangle 3">
            <a:extLst>
              <a:ext uri="{FF2B5EF4-FFF2-40B4-BE49-F238E27FC236}">
                <a16:creationId xmlns:a16="http://schemas.microsoft.com/office/drawing/2014/main" id="{59627621-D776-F163-C86F-1A7EB5D3ADCA}"/>
              </a:ext>
            </a:extLst>
          </p:cNvPr>
          <p:cNvSpPr/>
          <p:nvPr/>
        </p:nvSpPr>
        <p:spPr>
          <a:xfrm>
            <a:off x="616974" y="1113348"/>
            <a:ext cx="7910052" cy="1111383"/>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3"/>
            </a:pPr>
            <a:r>
              <a:rPr lang="en-US" sz="1800" dirty="0">
                <a:solidFill>
                  <a:srgbClr val="0033CC"/>
                </a:solidFill>
              </a:rPr>
              <a:t>Use filters to search for a supplier or contract.  </a:t>
            </a:r>
          </a:p>
          <a:p>
            <a:pPr marL="342900" indent="-342900">
              <a:buFont typeface="+mj-lt"/>
              <a:buAutoNum type="arabicPeriod" startAt="3"/>
            </a:pPr>
            <a:r>
              <a:rPr lang="en-US" dirty="0">
                <a:solidFill>
                  <a:srgbClr val="0033CC"/>
                </a:solidFill>
              </a:rPr>
              <a:t>View the </a:t>
            </a:r>
            <a:r>
              <a:rPr lang="en-US" b="1" dirty="0">
                <a:solidFill>
                  <a:schemeClr val="tx1"/>
                </a:solidFill>
              </a:rPr>
              <a:t>Catalog</a:t>
            </a:r>
            <a:r>
              <a:rPr lang="en-US" dirty="0">
                <a:solidFill>
                  <a:srgbClr val="0033CC"/>
                </a:solidFill>
              </a:rPr>
              <a:t> items associated with the supplier. Note that these items are built into eVA and not an external catalog. </a:t>
            </a:r>
            <a:r>
              <a:rPr lang="en-US" b="1" dirty="0">
                <a:solidFill>
                  <a:schemeClr val="tx1"/>
                </a:solidFill>
              </a:rPr>
              <a:t>Add to cart</a:t>
            </a:r>
            <a:r>
              <a:rPr lang="en-US" dirty="0">
                <a:solidFill>
                  <a:srgbClr val="0033CC"/>
                </a:solidFill>
              </a:rPr>
              <a:t>. View</a:t>
            </a:r>
            <a:endParaRPr lang="en-US" sz="1800" dirty="0">
              <a:solidFill>
                <a:srgbClr val="0033CC"/>
              </a:solidFill>
            </a:endParaRPr>
          </a:p>
        </p:txBody>
      </p:sp>
    </p:spTree>
    <p:extLst>
      <p:ext uri="{BB962C8B-B14F-4D97-AF65-F5344CB8AC3E}">
        <p14:creationId xmlns:p14="http://schemas.microsoft.com/office/powerpoint/2010/main" val="120653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C44FF-09EB-160B-7A08-339DDA93CA7E}"/>
              </a:ext>
            </a:extLst>
          </p:cNvPr>
          <p:cNvPicPr>
            <a:picLocks noChangeAspect="1"/>
          </p:cNvPicPr>
          <p:nvPr/>
        </p:nvPicPr>
        <p:blipFill>
          <a:blip r:embed="rId2"/>
          <a:stretch>
            <a:fillRect/>
          </a:stretch>
        </p:blipFill>
        <p:spPr>
          <a:xfrm>
            <a:off x="429300" y="1981200"/>
            <a:ext cx="8311828" cy="4419600"/>
          </a:xfrm>
          <a:prstGeom prst="rect">
            <a:avLst/>
          </a:prstGeom>
          <a:ln w="38100">
            <a:solidFill>
              <a:srgbClr val="0033CC"/>
            </a:solidFill>
          </a:ln>
        </p:spPr>
      </p:pic>
      <p:sp>
        <p:nvSpPr>
          <p:cNvPr id="2" name="Title 1">
            <a:extLst>
              <a:ext uri="{FF2B5EF4-FFF2-40B4-BE49-F238E27FC236}">
                <a16:creationId xmlns:a16="http://schemas.microsoft.com/office/drawing/2014/main" id="{CCD56612-9C20-62DE-0420-A8D500CEBA75}"/>
              </a:ext>
            </a:extLst>
          </p:cNvPr>
          <p:cNvSpPr>
            <a:spLocks noGrp="1"/>
          </p:cNvSpPr>
          <p:nvPr>
            <p:ph type="title"/>
          </p:nvPr>
        </p:nvSpPr>
        <p:spPr>
          <a:xfrm>
            <a:off x="457200" y="274638"/>
            <a:ext cx="8229600" cy="886876"/>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7A6E3256-EC49-020C-BAE0-EF4B57CB0461}"/>
              </a:ext>
            </a:extLst>
          </p:cNvPr>
          <p:cNvSpPr/>
          <p:nvPr/>
        </p:nvSpPr>
        <p:spPr>
          <a:xfrm>
            <a:off x="7451783" y="2459222"/>
            <a:ext cx="1258368" cy="339026"/>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811C1480-445B-CA69-087A-3B0B14751A1E}"/>
              </a:ext>
            </a:extLst>
          </p:cNvPr>
          <p:cNvSpPr/>
          <p:nvPr/>
        </p:nvSpPr>
        <p:spPr>
          <a:xfrm>
            <a:off x="7451783" y="2795404"/>
            <a:ext cx="1258368" cy="154799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2" name="Graphic 11" descr="Badge 5 with solid fill">
            <a:extLst>
              <a:ext uri="{FF2B5EF4-FFF2-40B4-BE49-F238E27FC236}">
                <a16:creationId xmlns:a16="http://schemas.microsoft.com/office/drawing/2014/main" id="{13F5869E-B3A1-B8F3-BAD6-71E625F242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5085" y="2355869"/>
            <a:ext cx="336182" cy="336182"/>
          </a:xfrm>
          <a:prstGeom prst="rect">
            <a:avLst/>
          </a:prstGeom>
        </p:spPr>
      </p:pic>
      <p:pic>
        <p:nvPicPr>
          <p:cNvPr id="14" name="Graphic 13" descr="Badge 6 with solid fill">
            <a:extLst>
              <a:ext uri="{FF2B5EF4-FFF2-40B4-BE49-F238E27FC236}">
                <a16:creationId xmlns:a16="http://schemas.microsoft.com/office/drawing/2014/main" id="{476F2628-0630-8F73-4DC2-836F568820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5085" y="2709509"/>
            <a:ext cx="336182" cy="336182"/>
          </a:xfrm>
          <a:prstGeom prst="rect">
            <a:avLst/>
          </a:prstGeom>
        </p:spPr>
      </p:pic>
      <p:sp>
        <p:nvSpPr>
          <p:cNvPr id="4" name="Rectangle 3">
            <a:extLst>
              <a:ext uri="{FF2B5EF4-FFF2-40B4-BE49-F238E27FC236}">
                <a16:creationId xmlns:a16="http://schemas.microsoft.com/office/drawing/2014/main" id="{BB04F884-922F-257D-8E97-C49035F919A7}"/>
              </a:ext>
            </a:extLst>
          </p:cNvPr>
          <p:cNvSpPr/>
          <p:nvPr/>
        </p:nvSpPr>
        <p:spPr>
          <a:xfrm>
            <a:off x="639097" y="1161514"/>
            <a:ext cx="7875638" cy="729724"/>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5"/>
            </a:pPr>
            <a:r>
              <a:rPr lang="en-US" sz="1800" dirty="0">
                <a:solidFill>
                  <a:srgbClr val="0033CC"/>
                </a:solidFill>
              </a:rPr>
              <a:t>A requisition number will be assigned that includes the item</a:t>
            </a:r>
          </a:p>
          <a:p>
            <a:pPr marL="342900" indent="-342900">
              <a:buFont typeface="+mj-lt"/>
              <a:buAutoNum type="arabicPeriod" startAt="5"/>
            </a:pPr>
            <a:r>
              <a:rPr lang="en-US" sz="1800" dirty="0">
                <a:solidFill>
                  <a:srgbClr val="0033CC"/>
                </a:solidFill>
              </a:rPr>
              <a:t>Adjust </a:t>
            </a:r>
            <a:r>
              <a:rPr lang="en-US" sz="1800" b="1" dirty="0">
                <a:solidFill>
                  <a:schemeClr val="tx1"/>
                </a:solidFill>
              </a:rPr>
              <a:t>quantity</a:t>
            </a:r>
            <a:r>
              <a:rPr lang="en-US" sz="1800" dirty="0">
                <a:solidFill>
                  <a:srgbClr val="0033CC"/>
                </a:solidFill>
              </a:rPr>
              <a:t> if necessary and click </a:t>
            </a:r>
            <a:r>
              <a:rPr lang="en-US" sz="1800" b="1" dirty="0">
                <a:solidFill>
                  <a:schemeClr val="tx1"/>
                </a:solidFill>
              </a:rPr>
              <a:t>Checkout</a:t>
            </a:r>
            <a:r>
              <a:rPr lang="en-US" sz="1800" dirty="0">
                <a:solidFill>
                  <a:srgbClr val="0033CC"/>
                </a:solidFill>
              </a:rPr>
              <a:t>. </a:t>
            </a:r>
          </a:p>
        </p:txBody>
      </p:sp>
      <p:sp>
        <p:nvSpPr>
          <p:cNvPr id="8" name="Rectangle 7">
            <a:extLst>
              <a:ext uri="{FF2B5EF4-FFF2-40B4-BE49-F238E27FC236}">
                <a16:creationId xmlns:a16="http://schemas.microsoft.com/office/drawing/2014/main" id="{AFFB34CA-9C17-3FF7-C956-10EE3E515DC4}"/>
              </a:ext>
            </a:extLst>
          </p:cNvPr>
          <p:cNvSpPr/>
          <p:nvPr/>
        </p:nvSpPr>
        <p:spPr>
          <a:xfrm>
            <a:off x="7757653" y="3016195"/>
            <a:ext cx="412954" cy="2305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F6100E-BE2C-10ED-3B09-D91F93970FFD}"/>
              </a:ext>
            </a:extLst>
          </p:cNvPr>
          <p:cNvSpPr/>
          <p:nvPr/>
        </p:nvSpPr>
        <p:spPr>
          <a:xfrm>
            <a:off x="7451782" y="3750087"/>
            <a:ext cx="1235018" cy="2305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54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EB2D5-56BC-3C8E-FBB1-B2CE3A29F33C}"/>
              </a:ext>
            </a:extLst>
          </p:cNvPr>
          <p:cNvSpPr>
            <a:spLocks noGrp="1"/>
          </p:cNvSpPr>
          <p:nvPr>
            <p:ph type="ctrTitle"/>
          </p:nvPr>
        </p:nvSpPr>
        <p:spPr/>
        <p:txBody>
          <a:bodyPr/>
          <a:lstStyle/>
          <a:p>
            <a:r>
              <a:rPr lang="en-US" dirty="0"/>
              <a:t>Section A</a:t>
            </a:r>
          </a:p>
        </p:txBody>
      </p:sp>
      <p:sp>
        <p:nvSpPr>
          <p:cNvPr id="5" name="Subtitle 4">
            <a:extLst>
              <a:ext uri="{FF2B5EF4-FFF2-40B4-BE49-F238E27FC236}">
                <a16:creationId xmlns:a16="http://schemas.microsoft.com/office/drawing/2014/main" id="{23FA277B-3825-1DCE-B935-AC1F2E59607E}"/>
              </a:ext>
            </a:extLst>
          </p:cNvPr>
          <p:cNvSpPr>
            <a:spLocks noGrp="1"/>
          </p:cNvSpPr>
          <p:nvPr>
            <p:ph type="subTitle" idx="1"/>
          </p:nvPr>
        </p:nvSpPr>
        <p:spPr/>
        <p:txBody>
          <a:bodyPr/>
          <a:lstStyle/>
          <a:p>
            <a:r>
              <a:rPr lang="en-US" sz="2400" dirty="0"/>
              <a:t>Punchout Catalog Shopping (including edits)  </a:t>
            </a:r>
          </a:p>
          <a:p>
            <a:endParaRPr lang="en-US" dirty="0"/>
          </a:p>
        </p:txBody>
      </p:sp>
    </p:spTree>
    <p:extLst>
      <p:ext uri="{BB962C8B-B14F-4D97-AF65-F5344CB8AC3E}">
        <p14:creationId xmlns:p14="http://schemas.microsoft.com/office/powerpoint/2010/main" val="292643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E92A1F-8B87-106B-A5FB-3252FCC95A56}"/>
              </a:ext>
            </a:extLst>
          </p:cNvPr>
          <p:cNvPicPr>
            <a:picLocks noChangeAspect="1"/>
          </p:cNvPicPr>
          <p:nvPr/>
        </p:nvPicPr>
        <p:blipFill>
          <a:blip r:embed="rId2"/>
          <a:stretch>
            <a:fillRect/>
          </a:stretch>
        </p:blipFill>
        <p:spPr>
          <a:xfrm>
            <a:off x="457200" y="2050463"/>
            <a:ext cx="8229600" cy="4370440"/>
          </a:xfrm>
          <a:prstGeom prst="rect">
            <a:avLst/>
          </a:prstGeom>
          <a:ln w="38100">
            <a:solidFill>
              <a:srgbClr val="0033CC"/>
            </a:solidFill>
          </a:ln>
        </p:spPr>
      </p:pic>
      <p:sp>
        <p:nvSpPr>
          <p:cNvPr id="2" name="Title 1">
            <a:extLst>
              <a:ext uri="{FF2B5EF4-FFF2-40B4-BE49-F238E27FC236}">
                <a16:creationId xmlns:a16="http://schemas.microsoft.com/office/drawing/2014/main" id="{CCD56612-9C20-62DE-0420-A8D500CEBA75}"/>
              </a:ext>
            </a:extLst>
          </p:cNvPr>
          <p:cNvSpPr>
            <a:spLocks noGrp="1"/>
          </p:cNvSpPr>
          <p:nvPr>
            <p:ph type="title"/>
          </p:nvPr>
        </p:nvSpPr>
        <p:spPr>
          <a:xfrm>
            <a:off x="457200" y="228249"/>
            <a:ext cx="8229600" cy="855034"/>
          </a:xfrm>
        </p:spPr>
        <p:txBody>
          <a:bodyPr/>
          <a:lstStyle/>
          <a:p>
            <a:r>
              <a:rPr lang="en-US" dirty="0"/>
              <a:t>Create a Punchout or Catalog Requisition</a:t>
            </a:r>
          </a:p>
        </p:txBody>
      </p:sp>
      <p:sp>
        <p:nvSpPr>
          <p:cNvPr id="3" name="TextBox 2">
            <a:extLst>
              <a:ext uri="{FF2B5EF4-FFF2-40B4-BE49-F238E27FC236}">
                <a16:creationId xmlns:a16="http://schemas.microsoft.com/office/drawing/2014/main" id="{EB52EFD8-4608-F34F-A6A4-6A5A33750051}"/>
              </a:ext>
            </a:extLst>
          </p:cNvPr>
          <p:cNvSpPr txBox="1"/>
          <p:nvPr/>
        </p:nvSpPr>
        <p:spPr>
          <a:xfrm>
            <a:off x="571500" y="1190625"/>
            <a:ext cx="8001000" cy="914400"/>
          </a:xfrm>
          <a:prstGeom prst="rect">
            <a:avLst/>
          </a:prstGeom>
        </p:spPr>
        <p:txBody>
          <a:bodyPr vert="horz" wrap="square" lIns="0" tIns="0" rIns="0" bIns="0" rtlCol="0">
            <a:noAutofit/>
          </a:bodyPr>
          <a:lstStyle/>
          <a:p>
            <a:endParaRPr lang="en-US" sz="2000"/>
          </a:p>
        </p:txBody>
      </p:sp>
      <p:sp>
        <p:nvSpPr>
          <p:cNvPr id="6" name="Rectangle 5">
            <a:extLst>
              <a:ext uri="{FF2B5EF4-FFF2-40B4-BE49-F238E27FC236}">
                <a16:creationId xmlns:a16="http://schemas.microsoft.com/office/drawing/2014/main" id="{7A6E3256-EC49-020C-BAE0-EF4B57CB0461}"/>
              </a:ext>
            </a:extLst>
          </p:cNvPr>
          <p:cNvSpPr/>
          <p:nvPr/>
        </p:nvSpPr>
        <p:spPr>
          <a:xfrm>
            <a:off x="675701" y="5250864"/>
            <a:ext cx="8002148" cy="1062696"/>
          </a:xfrm>
          <a:prstGeom prst="rect">
            <a:avLst/>
          </a:prstGeom>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811C1480-445B-CA69-087A-3B0B14751A1E}"/>
              </a:ext>
            </a:extLst>
          </p:cNvPr>
          <p:cNvSpPr/>
          <p:nvPr/>
        </p:nvSpPr>
        <p:spPr>
          <a:xfrm>
            <a:off x="1629582" y="2251193"/>
            <a:ext cx="2563996" cy="255486"/>
          </a:xfrm>
          <a:prstGeom prst="rect">
            <a:avLst/>
          </a:prstGeom>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4" name="Rectangle 3">
            <a:extLst>
              <a:ext uri="{FF2B5EF4-FFF2-40B4-BE49-F238E27FC236}">
                <a16:creationId xmlns:a16="http://schemas.microsoft.com/office/drawing/2014/main" id="{0A0E14D6-6008-BA77-F8E6-6D9CCA48D201}"/>
              </a:ext>
            </a:extLst>
          </p:cNvPr>
          <p:cNvSpPr/>
          <p:nvPr/>
        </p:nvSpPr>
        <p:spPr>
          <a:xfrm>
            <a:off x="514350" y="1119371"/>
            <a:ext cx="8115300" cy="784924"/>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i="1" dirty="0">
                <a:solidFill>
                  <a:srgbClr val="0033CC"/>
                </a:solidFill>
              </a:rPr>
              <a:t>The items will be pulled to a draft requisition. To complete your catalog requisition, follow the steps in section B, slides 19-25 of this training.</a:t>
            </a:r>
          </a:p>
        </p:txBody>
      </p:sp>
    </p:spTree>
    <p:extLst>
      <p:ext uri="{BB962C8B-B14F-4D97-AF65-F5344CB8AC3E}">
        <p14:creationId xmlns:p14="http://schemas.microsoft.com/office/powerpoint/2010/main" val="19388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0545F-47CE-134F-9F10-1BC8758A6A42}"/>
              </a:ext>
            </a:extLst>
          </p:cNvPr>
          <p:cNvPicPr>
            <a:picLocks noChangeAspect="1"/>
          </p:cNvPicPr>
          <p:nvPr/>
        </p:nvPicPr>
        <p:blipFill>
          <a:blip r:embed="rId2"/>
          <a:stretch>
            <a:fillRect/>
          </a:stretch>
        </p:blipFill>
        <p:spPr>
          <a:xfrm>
            <a:off x="762000" y="2768013"/>
            <a:ext cx="7620000" cy="3612238"/>
          </a:xfrm>
          <a:prstGeom prst="rect">
            <a:avLst/>
          </a:prstGeom>
          <a:ln w="38100">
            <a:solidFill>
              <a:srgbClr val="0033CC"/>
            </a:solidFill>
          </a:ln>
        </p:spPr>
      </p:pic>
      <p:sp>
        <p:nvSpPr>
          <p:cNvPr id="2" name="Title 1">
            <a:extLst>
              <a:ext uri="{FF2B5EF4-FFF2-40B4-BE49-F238E27FC236}">
                <a16:creationId xmlns:a16="http://schemas.microsoft.com/office/drawing/2014/main" id="{CCD56612-9C20-62DE-0420-A8D500CEBA75}"/>
              </a:ext>
            </a:extLst>
          </p:cNvPr>
          <p:cNvSpPr>
            <a:spLocks noGrp="1"/>
          </p:cNvSpPr>
          <p:nvPr>
            <p:ph type="title"/>
          </p:nvPr>
        </p:nvSpPr>
        <p:spPr>
          <a:xfrm>
            <a:off x="457200" y="274638"/>
            <a:ext cx="8229600" cy="883818"/>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7A6E3256-EC49-020C-BAE0-EF4B57CB0461}"/>
              </a:ext>
            </a:extLst>
          </p:cNvPr>
          <p:cNvSpPr/>
          <p:nvPr/>
        </p:nvSpPr>
        <p:spPr>
          <a:xfrm>
            <a:off x="4191000" y="2768564"/>
            <a:ext cx="533400" cy="30706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811C1480-445B-CA69-087A-3B0B14751A1E}"/>
              </a:ext>
            </a:extLst>
          </p:cNvPr>
          <p:cNvSpPr/>
          <p:nvPr/>
        </p:nvSpPr>
        <p:spPr>
          <a:xfrm>
            <a:off x="4195985" y="3097852"/>
            <a:ext cx="1138016" cy="204112"/>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1" name="Graphic 10" descr="Badge with solid fill">
            <a:extLst>
              <a:ext uri="{FF2B5EF4-FFF2-40B4-BE49-F238E27FC236}">
                <a16:creationId xmlns:a16="http://schemas.microsoft.com/office/drawing/2014/main" id="{E69FB1EA-B614-24CB-52B3-A9A8E3BA7F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2123" y="3146725"/>
            <a:ext cx="310478" cy="310478"/>
          </a:xfrm>
          <a:prstGeom prst="rect">
            <a:avLst/>
          </a:prstGeom>
        </p:spPr>
      </p:pic>
      <p:sp>
        <p:nvSpPr>
          <p:cNvPr id="8" name="Rectangle 7">
            <a:extLst>
              <a:ext uri="{FF2B5EF4-FFF2-40B4-BE49-F238E27FC236}">
                <a16:creationId xmlns:a16="http://schemas.microsoft.com/office/drawing/2014/main" id="{0E5A07C3-F0DE-351A-590D-8E956710365E}"/>
              </a:ext>
            </a:extLst>
          </p:cNvPr>
          <p:cNvSpPr/>
          <p:nvPr/>
        </p:nvSpPr>
        <p:spPr>
          <a:xfrm>
            <a:off x="973393" y="1158456"/>
            <a:ext cx="7197213" cy="1454318"/>
          </a:xfrm>
          <a:prstGeom prst="rect">
            <a:avLst/>
          </a:prstGeom>
          <a:solidFill>
            <a:schemeClr val="accent3">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i="1" dirty="0">
                <a:solidFill>
                  <a:srgbClr val="0033CC"/>
                </a:solidFill>
              </a:rPr>
              <a:t>Let’s begin learning how to create a punchout requisition by walking through the following steps:</a:t>
            </a:r>
          </a:p>
          <a:p>
            <a:endParaRPr lang="en-US" dirty="0">
              <a:solidFill>
                <a:srgbClr val="0033CC"/>
              </a:solidFill>
            </a:endParaRPr>
          </a:p>
          <a:p>
            <a:r>
              <a:rPr lang="en-US" sz="1800" dirty="0">
                <a:solidFill>
                  <a:srgbClr val="0033CC"/>
                </a:solidFill>
              </a:rPr>
              <a:t>1. Select the </a:t>
            </a:r>
            <a:r>
              <a:rPr lang="en-US" sz="1800" b="1" dirty="0">
                <a:solidFill>
                  <a:schemeClr val="tx1"/>
                </a:solidFill>
              </a:rPr>
              <a:t>Shop</a:t>
            </a:r>
            <a:r>
              <a:rPr lang="en-US" sz="1800" b="1" dirty="0">
                <a:solidFill>
                  <a:srgbClr val="0033CC"/>
                </a:solidFill>
              </a:rPr>
              <a:t> </a:t>
            </a:r>
            <a:r>
              <a:rPr lang="en-US" sz="1800" dirty="0">
                <a:solidFill>
                  <a:srgbClr val="0033CC"/>
                </a:solidFill>
              </a:rPr>
              <a:t>tab. </a:t>
            </a:r>
          </a:p>
          <a:p>
            <a:r>
              <a:rPr lang="en-US" sz="1800" dirty="0">
                <a:solidFill>
                  <a:srgbClr val="0033CC"/>
                </a:solidFill>
              </a:rPr>
              <a:t>2. Select the </a:t>
            </a:r>
            <a:r>
              <a:rPr lang="en-US" sz="1800" b="1" dirty="0">
                <a:solidFill>
                  <a:schemeClr val="tx1"/>
                </a:solidFill>
              </a:rPr>
              <a:t>Search Products </a:t>
            </a:r>
            <a:r>
              <a:rPr lang="en-US" sz="1800" dirty="0">
                <a:solidFill>
                  <a:srgbClr val="0033CC"/>
                </a:solidFill>
              </a:rPr>
              <a:t>option from the dropdown menu. </a:t>
            </a:r>
          </a:p>
          <a:p>
            <a:pPr algn="ctr"/>
            <a:endParaRPr lang="en-US" dirty="0"/>
          </a:p>
          <a:p>
            <a:pPr algn="ctr"/>
            <a:endParaRPr lang="en-US" dirty="0"/>
          </a:p>
        </p:txBody>
      </p:sp>
      <p:pic>
        <p:nvPicPr>
          <p:cNvPr id="9" name="Graphic 8" descr="Badge 1 with solid fill">
            <a:extLst>
              <a:ext uri="{FF2B5EF4-FFF2-40B4-BE49-F238E27FC236}">
                <a16:creationId xmlns:a16="http://schemas.microsoft.com/office/drawing/2014/main" id="{9A7E3E73-C177-3363-E006-39614E6B12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3891" y="2542227"/>
            <a:ext cx="354217" cy="304800"/>
          </a:xfrm>
          <a:prstGeom prst="rect">
            <a:avLst/>
          </a:prstGeom>
        </p:spPr>
      </p:pic>
    </p:spTree>
    <p:extLst>
      <p:ext uri="{BB962C8B-B14F-4D97-AF65-F5344CB8AC3E}">
        <p14:creationId xmlns:p14="http://schemas.microsoft.com/office/powerpoint/2010/main" val="21228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3587-0750-524D-B5D4-74182E958797}"/>
              </a:ext>
            </a:extLst>
          </p:cNvPr>
          <p:cNvSpPr>
            <a:spLocks noGrp="1"/>
          </p:cNvSpPr>
          <p:nvPr>
            <p:ph type="title"/>
          </p:nvPr>
        </p:nvSpPr>
        <p:spPr/>
        <p:txBody>
          <a:bodyPr/>
          <a:lstStyle/>
          <a:p>
            <a:r>
              <a:rPr lang="en-US" dirty="0"/>
              <a:t>Create a Punchout or Catalog Requisition</a:t>
            </a:r>
          </a:p>
        </p:txBody>
      </p:sp>
      <p:pic>
        <p:nvPicPr>
          <p:cNvPr id="4" name="Picture 3">
            <a:extLst>
              <a:ext uri="{FF2B5EF4-FFF2-40B4-BE49-F238E27FC236}">
                <a16:creationId xmlns:a16="http://schemas.microsoft.com/office/drawing/2014/main" id="{38552909-EB96-C0A1-D44F-6C252A35FB11}"/>
              </a:ext>
            </a:extLst>
          </p:cNvPr>
          <p:cNvPicPr>
            <a:picLocks noChangeAspect="1"/>
          </p:cNvPicPr>
          <p:nvPr/>
        </p:nvPicPr>
        <p:blipFill>
          <a:blip r:embed="rId2"/>
          <a:stretch>
            <a:fillRect/>
          </a:stretch>
        </p:blipFill>
        <p:spPr>
          <a:xfrm>
            <a:off x="566584" y="1417638"/>
            <a:ext cx="7672678" cy="5012659"/>
          </a:xfrm>
          <a:prstGeom prst="rect">
            <a:avLst/>
          </a:prstGeom>
          <a:ln w="38100">
            <a:solidFill>
              <a:srgbClr val="0033CC"/>
            </a:solidFill>
          </a:ln>
        </p:spPr>
      </p:pic>
      <p:sp>
        <p:nvSpPr>
          <p:cNvPr id="5" name="Rectangle 4">
            <a:extLst>
              <a:ext uri="{FF2B5EF4-FFF2-40B4-BE49-F238E27FC236}">
                <a16:creationId xmlns:a16="http://schemas.microsoft.com/office/drawing/2014/main" id="{5460C76F-DAB6-A29B-A51C-4E8785CDD748}"/>
              </a:ext>
            </a:extLst>
          </p:cNvPr>
          <p:cNvSpPr/>
          <p:nvPr/>
        </p:nvSpPr>
        <p:spPr>
          <a:xfrm>
            <a:off x="5775223" y="1981200"/>
            <a:ext cx="3048000" cy="2895600"/>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lumMod val="10000"/>
                  </a:schemeClr>
                </a:solidFill>
              </a:rPr>
              <a:t>On this Catalog page you will notice:</a:t>
            </a:r>
          </a:p>
          <a:p>
            <a:pPr marL="285750" indent="-285750">
              <a:buFont typeface="Wingdings" panose="05000000000000000000" pitchFamily="2" charset="2"/>
              <a:buChar char="ü"/>
            </a:pPr>
            <a:r>
              <a:rPr lang="en-US" sz="1800" dirty="0">
                <a:solidFill>
                  <a:schemeClr val="accent1">
                    <a:lumMod val="10000"/>
                  </a:schemeClr>
                </a:solidFill>
              </a:rPr>
              <a:t>Thousands of results will be displayed</a:t>
            </a:r>
          </a:p>
          <a:p>
            <a:pPr marL="285750" indent="-285750">
              <a:buFont typeface="Wingdings" panose="05000000000000000000" pitchFamily="2" charset="2"/>
              <a:buChar char="ü"/>
            </a:pPr>
            <a:r>
              <a:rPr lang="en-US" sz="1800" dirty="0">
                <a:solidFill>
                  <a:schemeClr val="accent1">
                    <a:lumMod val="10000"/>
                  </a:schemeClr>
                </a:solidFill>
              </a:rPr>
              <a:t>There are eVA catalog items and links to suppliers punchout catalogs. </a:t>
            </a:r>
          </a:p>
          <a:p>
            <a:pPr marL="285750" indent="-285750">
              <a:buFont typeface="Wingdings" panose="05000000000000000000" pitchFamily="2" charset="2"/>
              <a:buChar char="ü"/>
            </a:pPr>
            <a:r>
              <a:rPr lang="en-US" sz="1800" dirty="0">
                <a:solidFill>
                  <a:schemeClr val="accent1">
                    <a:lumMod val="10000"/>
                  </a:schemeClr>
                </a:solidFill>
              </a:rPr>
              <a:t>Many filter options are there to help  </a:t>
            </a:r>
          </a:p>
        </p:txBody>
      </p:sp>
    </p:spTree>
    <p:extLst>
      <p:ext uri="{BB962C8B-B14F-4D97-AF65-F5344CB8AC3E}">
        <p14:creationId xmlns:p14="http://schemas.microsoft.com/office/powerpoint/2010/main" val="151985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055-73EC-7368-626F-2C36AEC1347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B7028A8-E1AC-151E-4F7A-5FB33B8ADF1C}"/>
              </a:ext>
            </a:extLst>
          </p:cNvPr>
          <p:cNvPicPr>
            <a:picLocks noChangeAspect="1"/>
          </p:cNvPicPr>
          <p:nvPr/>
        </p:nvPicPr>
        <p:blipFill>
          <a:blip r:embed="rId2"/>
          <a:stretch>
            <a:fillRect/>
          </a:stretch>
        </p:blipFill>
        <p:spPr>
          <a:xfrm>
            <a:off x="452285" y="3121740"/>
            <a:ext cx="5715000" cy="3276599"/>
          </a:xfrm>
          <a:prstGeom prst="rect">
            <a:avLst/>
          </a:prstGeom>
          <a:ln w="38100">
            <a:solidFill>
              <a:srgbClr val="0033CC"/>
            </a:solidFill>
          </a:ln>
        </p:spPr>
      </p:pic>
      <p:sp>
        <p:nvSpPr>
          <p:cNvPr id="2" name="Title 1">
            <a:extLst>
              <a:ext uri="{FF2B5EF4-FFF2-40B4-BE49-F238E27FC236}">
                <a16:creationId xmlns:a16="http://schemas.microsoft.com/office/drawing/2014/main" id="{0E84EE43-65CE-7758-79FF-1885160F016E}"/>
              </a:ext>
            </a:extLst>
          </p:cNvPr>
          <p:cNvSpPr>
            <a:spLocks noGrp="1"/>
          </p:cNvSpPr>
          <p:nvPr>
            <p:ph type="title"/>
          </p:nvPr>
        </p:nvSpPr>
        <p:spPr>
          <a:xfrm>
            <a:off x="457200" y="274638"/>
            <a:ext cx="8229600" cy="857135"/>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A7948779-B248-0E21-AB71-80A1C853CAFC}"/>
              </a:ext>
            </a:extLst>
          </p:cNvPr>
          <p:cNvSpPr/>
          <p:nvPr/>
        </p:nvSpPr>
        <p:spPr>
          <a:xfrm>
            <a:off x="613940" y="3502740"/>
            <a:ext cx="676543" cy="30706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308C5783-1CFE-9A06-82BA-BA3C39241B2C}"/>
              </a:ext>
            </a:extLst>
          </p:cNvPr>
          <p:cNvSpPr/>
          <p:nvPr/>
        </p:nvSpPr>
        <p:spPr>
          <a:xfrm>
            <a:off x="470800" y="4340940"/>
            <a:ext cx="1353083" cy="3048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1" name="Graphic 10" descr="Badge with solid fill">
            <a:extLst>
              <a:ext uri="{FF2B5EF4-FFF2-40B4-BE49-F238E27FC236}">
                <a16:creationId xmlns:a16="http://schemas.microsoft.com/office/drawing/2014/main" id="{E500FEEF-7438-1E5E-8879-ED5E1EA32A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4284" y="3695439"/>
            <a:ext cx="310478" cy="310478"/>
          </a:xfrm>
          <a:prstGeom prst="rect">
            <a:avLst/>
          </a:prstGeom>
        </p:spPr>
      </p:pic>
      <p:pic>
        <p:nvPicPr>
          <p:cNvPr id="10" name="Graphic 9" descr="Badge 1 with solid fill">
            <a:extLst>
              <a:ext uri="{FF2B5EF4-FFF2-40B4-BE49-F238E27FC236}">
                <a16:creationId xmlns:a16="http://schemas.microsoft.com/office/drawing/2014/main" id="{2DC4A7A7-F505-A6F1-5A10-74FBCDCD9B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536" y="4144826"/>
            <a:ext cx="354217" cy="304800"/>
          </a:xfrm>
          <a:prstGeom prst="rect">
            <a:avLst/>
          </a:prstGeom>
        </p:spPr>
      </p:pic>
      <p:sp>
        <p:nvSpPr>
          <p:cNvPr id="12" name="TextBox 11">
            <a:extLst>
              <a:ext uri="{FF2B5EF4-FFF2-40B4-BE49-F238E27FC236}">
                <a16:creationId xmlns:a16="http://schemas.microsoft.com/office/drawing/2014/main" id="{61C6BBF2-10E2-8E3E-61B2-3CF073025819}"/>
              </a:ext>
            </a:extLst>
          </p:cNvPr>
          <p:cNvSpPr txBox="1"/>
          <p:nvPr/>
        </p:nvSpPr>
        <p:spPr>
          <a:xfrm>
            <a:off x="6096000" y="2971799"/>
            <a:ext cx="2570148" cy="2246769"/>
          </a:xfrm>
          <a:prstGeom prst="rect">
            <a:avLst/>
          </a:prstGeom>
          <a:solidFill>
            <a:schemeClr val="accent1">
              <a:lumMod val="75000"/>
            </a:schemeClr>
          </a:solidFill>
        </p:spPr>
        <p:txBody>
          <a:bodyPr wrap="square" rtlCol="0">
            <a:spAutoFit/>
          </a:bodyPr>
          <a:lstStyle/>
          <a:p>
            <a:r>
              <a:rPr lang="en-US" sz="2000" b="1" i="1" dirty="0">
                <a:solidFill>
                  <a:schemeClr val="accent1">
                    <a:lumMod val="10000"/>
                  </a:schemeClr>
                </a:solidFill>
              </a:rPr>
              <a:t>Please Note: </a:t>
            </a:r>
            <a:r>
              <a:rPr lang="en-US" sz="2000" dirty="0">
                <a:solidFill>
                  <a:schemeClr val="accent1">
                    <a:lumMod val="10000"/>
                  </a:schemeClr>
                </a:solidFill>
              </a:rPr>
              <a:t>If the filter options are not displayed click the filter symbol    located at the top left of the search products page. </a:t>
            </a:r>
          </a:p>
        </p:txBody>
      </p:sp>
      <p:pic>
        <p:nvPicPr>
          <p:cNvPr id="1026" name="Picture 2" descr="Filter icon - Free download on Iconfinder">
            <a:extLst>
              <a:ext uri="{FF2B5EF4-FFF2-40B4-BE49-F238E27FC236}">
                <a16:creationId xmlns:a16="http://schemas.microsoft.com/office/drawing/2014/main" id="{DEA8ABD9-F940-B075-4C7D-F35A3545EC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3947906"/>
            <a:ext cx="310478" cy="2945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8ADB56-7005-B948-4507-7A521383354D}"/>
              </a:ext>
            </a:extLst>
          </p:cNvPr>
          <p:cNvSpPr/>
          <p:nvPr/>
        </p:nvSpPr>
        <p:spPr>
          <a:xfrm>
            <a:off x="496902" y="1131773"/>
            <a:ext cx="8169246" cy="1839830"/>
          </a:xfrm>
          <a:prstGeom prst="rect">
            <a:avLst/>
          </a:prstGeom>
          <a:solidFill>
            <a:schemeClr val="bg2">
              <a:lumMod val="40000"/>
              <a:lumOff val="6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i="1" dirty="0">
                <a:solidFill>
                  <a:srgbClr val="0033CC"/>
                </a:solidFill>
              </a:rPr>
              <a:t>For our example, let’s say we want to create a requisition for ‘Air Filters’ from Grainger. To do that let’s begin with:</a:t>
            </a:r>
          </a:p>
          <a:p>
            <a:endParaRPr lang="en-US" sz="1600" dirty="0">
              <a:solidFill>
                <a:srgbClr val="0033CC"/>
              </a:solidFill>
            </a:endParaRPr>
          </a:p>
          <a:p>
            <a:pPr marL="342900" indent="-342900">
              <a:buAutoNum type="arabicPeriod"/>
            </a:pPr>
            <a:r>
              <a:rPr lang="en-US" sz="2000" dirty="0">
                <a:solidFill>
                  <a:srgbClr val="0033CC"/>
                </a:solidFill>
              </a:rPr>
              <a:t>In the filter options, search and select the supplier </a:t>
            </a:r>
            <a:r>
              <a:rPr lang="en-US" sz="2000" b="1" dirty="0">
                <a:solidFill>
                  <a:schemeClr val="tx1"/>
                </a:solidFill>
              </a:rPr>
              <a:t>W </a:t>
            </a:r>
            <a:r>
              <a:rPr lang="en-US" sz="2000" b="1" dirty="0" err="1">
                <a:solidFill>
                  <a:schemeClr val="tx1"/>
                </a:solidFill>
              </a:rPr>
              <a:t>W</a:t>
            </a:r>
            <a:r>
              <a:rPr lang="en-US" sz="2000" b="1" dirty="0">
                <a:solidFill>
                  <a:schemeClr val="tx1"/>
                </a:solidFill>
              </a:rPr>
              <a:t> Grainger Inc</a:t>
            </a:r>
          </a:p>
          <a:p>
            <a:pPr marL="342900" indent="-342900">
              <a:buAutoNum type="arabicPeriod"/>
            </a:pPr>
            <a:r>
              <a:rPr lang="en-US" sz="2000" dirty="0">
                <a:solidFill>
                  <a:srgbClr val="0033CC"/>
                </a:solidFill>
              </a:rPr>
              <a:t>Press </a:t>
            </a:r>
            <a:r>
              <a:rPr lang="en-US" sz="2000" b="1" dirty="0">
                <a:solidFill>
                  <a:schemeClr val="tx1"/>
                </a:solidFill>
              </a:rPr>
              <a:t>Search</a:t>
            </a:r>
            <a:endParaRPr lang="en-US" sz="2400" dirty="0">
              <a:solidFill>
                <a:srgbClr val="0033CC"/>
              </a:solidFill>
            </a:endParaRPr>
          </a:p>
        </p:txBody>
      </p:sp>
    </p:spTree>
    <p:extLst>
      <p:ext uri="{BB962C8B-B14F-4D97-AF65-F5344CB8AC3E}">
        <p14:creationId xmlns:p14="http://schemas.microsoft.com/office/powerpoint/2010/main" val="260001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DC829-9439-8016-2D97-1C5D70B320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D3520E-858C-5734-6965-34E0AECA6397}"/>
              </a:ext>
            </a:extLst>
          </p:cNvPr>
          <p:cNvPicPr>
            <a:picLocks noChangeAspect="1"/>
          </p:cNvPicPr>
          <p:nvPr/>
        </p:nvPicPr>
        <p:blipFill>
          <a:blip r:embed="rId2"/>
          <a:stretch>
            <a:fillRect/>
          </a:stretch>
        </p:blipFill>
        <p:spPr>
          <a:xfrm>
            <a:off x="1995948" y="2336330"/>
            <a:ext cx="6622026" cy="4036584"/>
          </a:xfrm>
          <a:prstGeom prst="rect">
            <a:avLst/>
          </a:prstGeom>
          <a:ln w="38100">
            <a:solidFill>
              <a:srgbClr val="0033CC"/>
            </a:solidFill>
          </a:ln>
        </p:spPr>
      </p:pic>
      <p:sp>
        <p:nvSpPr>
          <p:cNvPr id="2" name="Title 1">
            <a:extLst>
              <a:ext uri="{FF2B5EF4-FFF2-40B4-BE49-F238E27FC236}">
                <a16:creationId xmlns:a16="http://schemas.microsoft.com/office/drawing/2014/main" id="{71B841DE-1503-E967-A828-D83471C89A4C}"/>
              </a:ext>
            </a:extLst>
          </p:cNvPr>
          <p:cNvSpPr>
            <a:spLocks noGrp="1"/>
          </p:cNvSpPr>
          <p:nvPr>
            <p:ph type="title"/>
          </p:nvPr>
        </p:nvSpPr>
        <p:spPr>
          <a:xfrm>
            <a:off x="457200" y="274638"/>
            <a:ext cx="8229600" cy="912201"/>
          </a:xfrm>
        </p:spPr>
        <p:txBody>
          <a:bodyPr/>
          <a:lstStyle/>
          <a:p>
            <a:r>
              <a:rPr lang="en-US" dirty="0"/>
              <a:t>Create a Punchout or Catalog Requisition</a:t>
            </a:r>
          </a:p>
        </p:txBody>
      </p:sp>
      <p:sp>
        <p:nvSpPr>
          <p:cNvPr id="6" name="Rectangle 5">
            <a:extLst>
              <a:ext uri="{FF2B5EF4-FFF2-40B4-BE49-F238E27FC236}">
                <a16:creationId xmlns:a16="http://schemas.microsoft.com/office/drawing/2014/main" id="{6D3513CC-9719-998F-EE58-C3B1F3B154EF}"/>
              </a:ext>
            </a:extLst>
          </p:cNvPr>
          <p:cNvSpPr/>
          <p:nvPr/>
        </p:nvSpPr>
        <p:spPr>
          <a:xfrm>
            <a:off x="2457304" y="4894055"/>
            <a:ext cx="716997" cy="297379"/>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5A2A91AF-1D14-5BAB-2539-6B99748A40A8}"/>
              </a:ext>
            </a:extLst>
          </p:cNvPr>
          <p:cNvSpPr/>
          <p:nvPr/>
        </p:nvSpPr>
        <p:spPr>
          <a:xfrm>
            <a:off x="838200" y="1186839"/>
            <a:ext cx="7391400" cy="1061061"/>
          </a:xfrm>
          <a:prstGeom prst="rect">
            <a:avLst/>
          </a:prstGeom>
          <a:solidFill>
            <a:schemeClr val="bg2">
              <a:lumMod val="40000"/>
              <a:lumOff val="6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dirty="0">
                <a:solidFill>
                  <a:srgbClr val="0033CC"/>
                </a:solidFill>
              </a:rPr>
              <a:t>Results from our filtered search will display.  </a:t>
            </a:r>
          </a:p>
          <a:p>
            <a:r>
              <a:rPr lang="en-US" sz="1600" dirty="0">
                <a:solidFill>
                  <a:srgbClr val="0033CC"/>
                </a:solidFill>
              </a:rPr>
              <a:t> </a:t>
            </a:r>
          </a:p>
          <a:p>
            <a:pPr marL="342900" indent="-342900">
              <a:buFont typeface="+mj-lt"/>
              <a:buAutoNum type="arabicPeriod" startAt="3"/>
            </a:pPr>
            <a:r>
              <a:rPr lang="en-US" sz="1800" dirty="0">
                <a:solidFill>
                  <a:srgbClr val="0033CC"/>
                </a:solidFill>
              </a:rPr>
              <a:t>Click the ‘</a:t>
            </a:r>
            <a:r>
              <a:rPr lang="en-US" sz="1800" b="1" dirty="0">
                <a:solidFill>
                  <a:schemeClr val="tx1"/>
                </a:solidFill>
              </a:rPr>
              <a:t>cart to website</a:t>
            </a:r>
            <a:r>
              <a:rPr lang="en-US" sz="1800" dirty="0">
                <a:solidFill>
                  <a:srgbClr val="0033CC"/>
                </a:solidFill>
              </a:rPr>
              <a:t>’ icon. This will take you to the suppliers punchout catalog. </a:t>
            </a:r>
          </a:p>
        </p:txBody>
      </p:sp>
      <p:sp>
        <p:nvSpPr>
          <p:cNvPr id="8" name="Rectangle 7">
            <a:extLst>
              <a:ext uri="{FF2B5EF4-FFF2-40B4-BE49-F238E27FC236}">
                <a16:creationId xmlns:a16="http://schemas.microsoft.com/office/drawing/2014/main" id="{F3B54E1D-AADF-8F8A-994E-58B232E08FE9}"/>
              </a:ext>
            </a:extLst>
          </p:cNvPr>
          <p:cNvSpPr/>
          <p:nvPr/>
        </p:nvSpPr>
        <p:spPr>
          <a:xfrm>
            <a:off x="1012722" y="6100191"/>
            <a:ext cx="5240593" cy="642481"/>
          </a:xfrm>
          <a:prstGeom prst="rect">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1" dirty="0">
                <a:solidFill>
                  <a:schemeClr val="accent3">
                    <a:lumMod val="95000"/>
                  </a:schemeClr>
                </a:solidFill>
              </a:rPr>
              <a:t>Helpful Hint: </a:t>
            </a:r>
            <a:r>
              <a:rPr lang="en-US" sz="1800" i="1" dirty="0">
                <a:solidFill>
                  <a:schemeClr val="accent3">
                    <a:lumMod val="95000"/>
                  </a:schemeClr>
                </a:solidFill>
              </a:rPr>
              <a:t>Punchout Catalogs display a ‘cart to website’ icon next to the supplier's name. </a:t>
            </a:r>
          </a:p>
        </p:txBody>
      </p:sp>
      <p:pic>
        <p:nvPicPr>
          <p:cNvPr id="11" name="Graphic 10" descr="Badge 3 with solid fill">
            <a:extLst>
              <a:ext uri="{FF2B5EF4-FFF2-40B4-BE49-F238E27FC236}">
                <a16:creationId xmlns:a16="http://schemas.microsoft.com/office/drawing/2014/main" id="{CD232E77-071D-CAB4-58C0-F8F34AEC40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0116" y="4587134"/>
            <a:ext cx="403782" cy="403782"/>
          </a:xfrm>
          <a:prstGeom prst="rect">
            <a:avLst/>
          </a:prstGeom>
        </p:spPr>
      </p:pic>
    </p:spTree>
    <p:extLst>
      <p:ext uri="{BB962C8B-B14F-4D97-AF65-F5344CB8AC3E}">
        <p14:creationId xmlns:p14="http://schemas.microsoft.com/office/powerpoint/2010/main" val="177572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486D-8A63-0840-C364-0C59FB5E51B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2AAF329-869B-5D89-67CB-A326F077C5D5}"/>
              </a:ext>
            </a:extLst>
          </p:cNvPr>
          <p:cNvPicPr>
            <a:picLocks noChangeAspect="1"/>
          </p:cNvPicPr>
          <p:nvPr/>
        </p:nvPicPr>
        <p:blipFill>
          <a:blip r:embed="rId2"/>
          <a:stretch>
            <a:fillRect/>
          </a:stretch>
        </p:blipFill>
        <p:spPr>
          <a:xfrm>
            <a:off x="457200" y="2274348"/>
            <a:ext cx="8229600" cy="4114800"/>
          </a:xfrm>
          <a:prstGeom prst="rect">
            <a:avLst/>
          </a:prstGeom>
          <a:ln w="38100">
            <a:solidFill>
              <a:srgbClr val="0033CC"/>
            </a:solidFill>
          </a:ln>
        </p:spPr>
      </p:pic>
      <p:sp>
        <p:nvSpPr>
          <p:cNvPr id="2" name="Title 1">
            <a:extLst>
              <a:ext uri="{FF2B5EF4-FFF2-40B4-BE49-F238E27FC236}">
                <a16:creationId xmlns:a16="http://schemas.microsoft.com/office/drawing/2014/main" id="{DD7D4DEA-B9B1-9799-115A-2257E51674BF}"/>
              </a:ext>
            </a:extLst>
          </p:cNvPr>
          <p:cNvSpPr>
            <a:spLocks noGrp="1"/>
          </p:cNvSpPr>
          <p:nvPr>
            <p:ph type="title"/>
          </p:nvPr>
        </p:nvSpPr>
        <p:spPr>
          <a:xfrm>
            <a:off x="457200" y="274638"/>
            <a:ext cx="8229600" cy="811554"/>
          </a:xfrm>
        </p:spPr>
        <p:txBody>
          <a:bodyPr/>
          <a:lstStyle/>
          <a:p>
            <a:r>
              <a:rPr lang="en-US" dirty="0"/>
              <a:t>Create a Punchout or Catalog Requisition</a:t>
            </a:r>
          </a:p>
        </p:txBody>
      </p:sp>
      <p:sp>
        <p:nvSpPr>
          <p:cNvPr id="8" name="Rectangle 7">
            <a:extLst>
              <a:ext uri="{FF2B5EF4-FFF2-40B4-BE49-F238E27FC236}">
                <a16:creationId xmlns:a16="http://schemas.microsoft.com/office/drawing/2014/main" id="{1AE23CAA-15E5-A8C7-8D2C-BBA0534195FD}"/>
              </a:ext>
            </a:extLst>
          </p:cNvPr>
          <p:cNvSpPr/>
          <p:nvPr/>
        </p:nvSpPr>
        <p:spPr>
          <a:xfrm>
            <a:off x="1712805" y="2566220"/>
            <a:ext cx="1207961" cy="33065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4" name="Rectangle 3">
            <a:extLst>
              <a:ext uri="{FF2B5EF4-FFF2-40B4-BE49-F238E27FC236}">
                <a16:creationId xmlns:a16="http://schemas.microsoft.com/office/drawing/2014/main" id="{F66768EE-9E88-F9EA-6FE5-31A97BB4433B}"/>
              </a:ext>
            </a:extLst>
          </p:cNvPr>
          <p:cNvSpPr/>
          <p:nvPr/>
        </p:nvSpPr>
        <p:spPr>
          <a:xfrm>
            <a:off x="728314" y="1086192"/>
            <a:ext cx="7787036" cy="1057240"/>
          </a:xfrm>
          <a:prstGeom prst="rect">
            <a:avLst/>
          </a:prstGeom>
          <a:solidFill>
            <a:schemeClr val="accent3">
              <a:lumMod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i="1" dirty="0">
                <a:solidFill>
                  <a:srgbClr val="0033CC"/>
                </a:solidFill>
              </a:rPr>
              <a:t>Now we are in the supplier’s website and in this example: Grainger.  Time to find our Air Filters.  </a:t>
            </a:r>
          </a:p>
          <a:p>
            <a:endParaRPr lang="en-US" sz="1800" dirty="0">
              <a:solidFill>
                <a:srgbClr val="0033CC"/>
              </a:solidFill>
            </a:endParaRPr>
          </a:p>
          <a:p>
            <a:pPr marL="342900" indent="-342900">
              <a:buFont typeface="+mj-lt"/>
              <a:buAutoNum type="arabicPeriod" startAt="4"/>
            </a:pPr>
            <a:r>
              <a:rPr lang="en-US" sz="1800" dirty="0">
                <a:solidFill>
                  <a:srgbClr val="0033CC"/>
                </a:solidFill>
              </a:rPr>
              <a:t>Type ‘</a:t>
            </a:r>
            <a:r>
              <a:rPr lang="en-US" sz="1800" b="1" dirty="0">
                <a:solidFill>
                  <a:srgbClr val="FF0000"/>
                </a:solidFill>
              </a:rPr>
              <a:t>Air Filters</a:t>
            </a:r>
            <a:r>
              <a:rPr lang="en-US" sz="1800" dirty="0">
                <a:solidFill>
                  <a:srgbClr val="0033CC"/>
                </a:solidFill>
              </a:rPr>
              <a:t>’ in the Search area and click the search icon</a:t>
            </a:r>
          </a:p>
        </p:txBody>
      </p:sp>
    </p:spTree>
    <p:extLst>
      <p:ext uri="{BB962C8B-B14F-4D97-AF65-F5344CB8AC3E}">
        <p14:creationId xmlns:p14="http://schemas.microsoft.com/office/powerpoint/2010/main" val="289817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A91D-0139-BD7A-12E4-4E53F9CA21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44BDDB-3217-3E4F-10ED-0761DAF4CD1A}"/>
              </a:ext>
            </a:extLst>
          </p:cNvPr>
          <p:cNvPicPr>
            <a:picLocks noChangeAspect="1"/>
          </p:cNvPicPr>
          <p:nvPr/>
        </p:nvPicPr>
        <p:blipFill>
          <a:blip r:embed="rId2"/>
          <a:stretch>
            <a:fillRect/>
          </a:stretch>
        </p:blipFill>
        <p:spPr>
          <a:xfrm>
            <a:off x="533400" y="2249816"/>
            <a:ext cx="6400800" cy="2602839"/>
          </a:xfrm>
          <a:prstGeom prst="rect">
            <a:avLst/>
          </a:prstGeom>
          <a:ln w="57150">
            <a:solidFill>
              <a:srgbClr val="C00000"/>
            </a:solidFill>
          </a:ln>
        </p:spPr>
      </p:pic>
      <p:sp>
        <p:nvSpPr>
          <p:cNvPr id="2" name="Title 1">
            <a:extLst>
              <a:ext uri="{FF2B5EF4-FFF2-40B4-BE49-F238E27FC236}">
                <a16:creationId xmlns:a16="http://schemas.microsoft.com/office/drawing/2014/main" id="{CE015640-EABE-FC4F-3F91-39D9335654A4}"/>
              </a:ext>
            </a:extLst>
          </p:cNvPr>
          <p:cNvSpPr>
            <a:spLocks noGrp="1"/>
          </p:cNvSpPr>
          <p:nvPr>
            <p:ph type="title"/>
          </p:nvPr>
        </p:nvSpPr>
        <p:spPr>
          <a:xfrm>
            <a:off x="457200" y="274638"/>
            <a:ext cx="8229600" cy="949490"/>
          </a:xfrm>
        </p:spPr>
        <p:txBody>
          <a:bodyPr/>
          <a:lstStyle/>
          <a:p>
            <a:r>
              <a:rPr lang="en-US" dirty="0"/>
              <a:t>Create a Punchout or Catalog Requisition</a:t>
            </a:r>
          </a:p>
        </p:txBody>
      </p:sp>
      <p:sp>
        <p:nvSpPr>
          <p:cNvPr id="8" name="Rectangle 7">
            <a:extLst>
              <a:ext uri="{FF2B5EF4-FFF2-40B4-BE49-F238E27FC236}">
                <a16:creationId xmlns:a16="http://schemas.microsoft.com/office/drawing/2014/main" id="{C7CAD74B-4BF3-EABF-AA20-942A9018780C}"/>
              </a:ext>
            </a:extLst>
          </p:cNvPr>
          <p:cNvSpPr/>
          <p:nvPr/>
        </p:nvSpPr>
        <p:spPr>
          <a:xfrm>
            <a:off x="5181600" y="3886198"/>
            <a:ext cx="152400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9" name="Picture 8">
            <a:extLst>
              <a:ext uri="{FF2B5EF4-FFF2-40B4-BE49-F238E27FC236}">
                <a16:creationId xmlns:a16="http://schemas.microsoft.com/office/drawing/2014/main" id="{E1155516-2442-314F-2BAA-08D9BF2E16C9}"/>
              </a:ext>
            </a:extLst>
          </p:cNvPr>
          <p:cNvPicPr>
            <a:picLocks noChangeAspect="1"/>
          </p:cNvPicPr>
          <p:nvPr/>
        </p:nvPicPr>
        <p:blipFill>
          <a:blip r:embed="rId3"/>
          <a:stretch>
            <a:fillRect/>
          </a:stretch>
        </p:blipFill>
        <p:spPr>
          <a:xfrm>
            <a:off x="914400" y="4343398"/>
            <a:ext cx="4129087" cy="2324047"/>
          </a:xfrm>
          <a:prstGeom prst="rect">
            <a:avLst/>
          </a:prstGeom>
          <a:ln w="57150">
            <a:solidFill>
              <a:srgbClr val="C00000"/>
            </a:solidFill>
          </a:ln>
        </p:spPr>
      </p:pic>
      <p:sp>
        <p:nvSpPr>
          <p:cNvPr id="10" name="Rectangle 9">
            <a:extLst>
              <a:ext uri="{FF2B5EF4-FFF2-40B4-BE49-F238E27FC236}">
                <a16:creationId xmlns:a16="http://schemas.microsoft.com/office/drawing/2014/main" id="{2205FB44-9BB3-7F57-3AA9-BE8C48799C63}"/>
              </a:ext>
            </a:extLst>
          </p:cNvPr>
          <p:cNvSpPr/>
          <p:nvPr/>
        </p:nvSpPr>
        <p:spPr>
          <a:xfrm>
            <a:off x="2971800" y="4624055"/>
            <a:ext cx="175260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pic>
        <p:nvPicPr>
          <p:cNvPr id="11" name="Graphic 10" descr="Badge 1 with solid fill">
            <a:extLst>
              <a:ext uri="{FF2B5EF4-FFF2-40B4-BE49-F238E27FC236}">
                <a16:creationId xmlns:a16="http://schemas.microsoft.com/office/drawing/2014/main" id="{20D7A5C2-82F8-64A4-0E0E-DFC1D47023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0480" y="3733798"/>
            <a:ext cx="354217" cy="304800"/>
          </a:xfrm>
          <a:prstGeom prst="rect">
            <a:avLst/>
          </a:prstGeom>
        </p:spPr>
      </p:pic>
      <p:pic>
        <p:nvPicPr>
          <p:cNvPr id="12" name="Graphic 11" descr="Badge with solid fill">
            <a:extLst>
              <a:ext uri="{FF2B5EF4-FFF2-40B4-BE49-F238E27FC236}">
                <a16:creationId xmlns:a16="http://schemas.microsoft.com/office/drawing/2014/main" id="{4B91FFE5-6592-817C-4AED-9A41A9A780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96951" y="4468816"/>
            <a:ext cx="310478" cy="310478"/>
          </a:xfrm>
          <a:prstGeom prst="rect">
            <a:avLst/>
          </a:prstGeom>
        </p:spPr>
      </p:pic>
      <p:sp>
        <p:nvSpPr>
          <p:cNvPr id="13" name="TextBox 12">
            <a:extLst>
              <a:ext uri="{FF2B5EF4-FFF2-40B4-BE49-F238E27FC236}">
                <a16:creationId xmlns:a16="http://schemas.microsoft.com/office/drawing/2014/main" id="{78817219-D53F-C1D7-24F2-399926774F76}"/>
              </a:ext>
            </a:extLst>
          </p:cNvPr>
          <p:cNvSpPr txBox="1"/>
          <p:nvPr/>
        </p:nvSpPr>
        <p:spPr>
          <a:xfrm>
            <a:off x="7086600" y="2138528"/>
            <a:ext cx="1630151" cy="3539430"/>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spAutoFit/>
          </a:bodyPr>
          <a:lstStyle/>
          <a:p>
            <a:r>
              <a:rPr lang="en-US" sz="1400" b="1" i="1" dirty="0">
                <a:solidFill>
                  <a:schemeClr val="accent3">
                    <a:lumMod val="95000"/>
                  </a:schemeClr>
                </a:solidFill>
              </a:rPr>
              <a:t>Please Note: </a:t>
            </a:r>
            <a:r>
              <a:rPr lang="en-US" sz="1400" i="1" dirty="0">
                <a:solidFill>
                  <a:schemeClr val="accent3">
                    <a:lumMod val="95000"/>
                  </a:schemeClr>
                </a:solidFill>
              </a:rPr>
              <a:t>As with any online shopping experience, each supplier's catalog view and steps may differ slightly. The goal is to complete shopping in the vendors catalog and submit the order to pull the items out to the eVA shopping cart. </a:t>
            </a:r>
          </a:p>
        </p:txBody>
      </p:sp>
      <p:sp>
        <p:nvSpPr>
          <p:cNvPr id="4" name="Rectangle 3">
            <a:extLst>
              <a:ext uri="{FF2B5EF4-FFF2-40B4-BE49-F238E27FC236}">
                <a16:creationId xmlns:a16="http://schemas.microsoft.com/office/drawing/2014/main" id="{E80D31B5-42C6-62A8-5E85-6EE75FE23A67}"/>
              </a:ext>
            </a:extLst>
          </p:cNvPr>
          <p:cNvSpPr/>
          <p:nvPr/>
        </p:nvSpPr>
        <p:spPr>
          <a:xfrm>
            <a:off x="816077" y="1099254"/>
            <a:ext cx="7511845" cy="1048353"/>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800" dirty="0">
                <a:solidFill>
                  <a:srgbClr val="0033CC"/>
                </a:solidFill>
              </a:rPr>
              <a:t>Add the desired items to the shopping cart by entering your </a:t>
            </a:r>
            <a:r>
              <a:rPr lang="en-US" sz="1800" b="1" dirty="0">
                <a:solidFill>
                  <a:schemeClr val="tx1"/>
                </a:solidFill>
              </a:rPr>
              <a:t>quantity</a:t>
            </a:r>
            <a:r>
              <a:rPr lang="en-US" sz="1800" dirty="0">
                <a:solidFill>
                  <a:srgbClr val="0033CC"/>
                </a:solidFill>
              </a:rPr>
              <a:t> and clicking the </a:t>
            </a:r>
            <a:r>
              <a:rPr lang="en-US" sz="1800" b="1" dirty="0">
                <a:solidFill>
                  <a:schemeClr val="tx1"/>
                </a:solidFill>
              </a:rPr>
              <a:t>Add to Cart </a:t>
            </a:r>
            <a:r>
              <a:rPr lang="en-US" sz="1800" dirty="0">
                <a:solidFill>
                  <a:srgbClr val="0033CC"/>
                </a:solidFill>
              </a:rPr>
              <a:t>button.</a:t>
            </a:r>
          </a:p>
          <a:p>
            <a:pPr marL="342900" indent="-342900">
              <a:buAutoNum type="arabicPeriod"/>
            </a:pPr>
            <a:r>
              <a:rPr lang="en-US" sz="1800" dirty="0">
                <a:solidFill>
                  <a:srgbClr val="0033CC"/>
                </a:solidFill>
              </a:rPr>
              <a:t>Locate your shopping cart and </a:t>
            </a:r>
            <a:r>
              <a:rPr lang="en-US" b="1" dirty="0">
                <a:solidFill>
                  <a:schemeClr val="tx1"/>
                </a:solidFill>
              </a:rPr>
              <a:t>S</a:t>
            </a:r>
            <a:r>
              <a:rPr lang="en-US" sz="1800" b="1" dirty="0">
                <a:solidFill>
                  <a:schemeClr val="tx1"/>
                </a:solidFill>
              </a:rPr>
              <a:t>ubmit </a:t>
            </a:r>
            <a:r>
              <a:rPr lang="en-US" b="1" dirty="0">
                <a:solidFill>
                  <a:schemeClr val="tx1"/>
                </a:solidFill>
              </a:rPr>
              <a:t>C</a:t>
            </a:r>
            <a:r>
              <a:rPr lang="en-US" sz="1800" b="1" dirty="0">
                <a:solidFill>
                  <a:schemeClr val="tx1"/>
                </a:solidFill>
              </a:rPr>
              <a:t>art</a:t>
            </a:r>
            <a:r>
              <a:rPr lang="en-US" sz="1800" dirty="0">
                <a:solidFill>
                  <a:srgbClr val="0033CC"/>
                </a:solidFill>
              </a:rPr>
              <a:t>.  </a:t>
            </a:r>
          </a:p>
        </p:txBody>
      </p:sp>
    </p:spTree>
    <p:extLst>
      <p:ext uri="{BB962C8B-B14F-4D97-AF65-F5344CB8AC3E}">
        <p14:creationId xmlns:p14="http://schemas.microsoft.com/office/powerpoint/2010/main" val="122999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jkNJHzGQUCKtcIWlnchBA"/>
</p:tagLst>
</file>

<file path=ppt/theme/theme1.xml><?xml version="1.0" encoding="utf-8"?>
<a:theme xmlns:a="http://schemas.openxmlformats.org/drawingml/2006/main" name="Title Design">
  <a:themeElements>
    <a:clrScheme name="Titl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1">
  <a:themeElements>
    <a:clrScheme name="Desig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sign2">
  <a:themeElements>
    <a:clrScheme name="Desig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sign1">
  <a:themeElements>
    <a:clrScheme name="Desig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46d00ab0-f9ef-4561-8754-ce56aae18f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564CCA8D3CAC4F8505B1BEBB9D8B87" ma:contentTypeVersion="11" ma:contentTypeDescription="Create a new document." ma:contentTypeScope="" ma:versionID="fd64e098aa0173ae29cc9a0701c78cd4">
  <xsd:schema xmlns:xsd="http://www.w3.org/2001/XMLSchema" xmlns:xs="http://www.w3.org/2001/XMLSchema" xmlns:p="http://schemas.microsoft.com/office/2006/metadata/properties" xmlns:ns2="46d00ab0-f9ef-4561-8754-ce56aae18f64" xmlns:ns3="183d23c1-4588-4351-ba8d-12bf46acc0c3" targetNamespace="http://schemas.microsoft.com/office/2006/metadata/properties" ma:root="true" ma:fieldsID="3b9fa5e62892df1f216bf91f95865605" ns2:_="" ns3:_="">
    <xsd:import namespace="46d00ab0-f9ef-4561-8754-ce56aae18f64"/>
    <xsd:import namespace="183d23c1-4588-4351-ba8d-12bf46acc0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00ab0-f9ef-4561-8754-ce56aae18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Status" ma:index="18" nillable="true" ma:displayName="Status"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3d23c1-4588-4351-ba8d-12bf46acc0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37327-8E07-4D47-B7E9-FD768CAF1C37}">
  <ds:schemaRefs>
    <ds:schemaRef ds:uri="http://schemas.microsoft.com/sharepoint/v3/contenttype/forms"/>
  </ds:schemaRefs>
</ds:datastoreItem>
</file>

<file path=customXml/itemProps2.xml><?xml version="1.0" encoding="utf-8"?>
<ds:datastoreItem xmlns:ds="http://schemas.openxmlformats.org/officeDocument/2006/customXml" ds:itemID="{2D2941B1-C793-4756-B9FC-00DF7D8C98DB}">
  <ds:schemaRefs>
    <ds:schemaRef ds:uri="183d23c1-4588-4351-ba8d-12bf46acc0c3"/>
    <ds:schemaRef ds:uri="46d00ab0-f9ef-4561-8754-ce56aae18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C0B9FA-8000-4B47-97A7-7E4861FBD7C7}">
  <ds:schemaRefs>
    <ds:schemaRef ds:uri="183d23c1-4588-4351-ba8d-12bf46acc0c3"/>
    <ds:schemaRef ds:uri="46d00ab0-f9ef-4561-8754-ce56aae18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vccs</Template>
  <TotalTime>1382</TotalTime>
  <Words>1598</Words>
  <Application>Microsoft Office PowerPoint</Application>
  <PresentationFormat>On-screen Show (4:3)</PresentationFormat>
  <Paragraphs>174</Paragraphs>
  <Slides>30</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30</vt:i4>
      </vt:variant>
    </vt:vector>
  </HeadingPairs>
  <TitlesOfParts>
    <vt:vector size="41" baseType="lpstr">
      <vt:lpstr>Arial</vt:lpstr>
      <vt:lpstr>Arial Narrow</vt:lpstr>
      <vt:lpstr>Arial Unicode MS</vt:lpstr>
      <vt:lpstr>Calibri</vt:lpstr>
      <vt:lpstr>Wingdings</vt:lpstr>
      <vt:lpstr>Title Design</vt:lpstr>
      <vt:lpstr>Design1</vt:lpstr>
      <vt:lpstr>Design2</vt:lpstr>
      <vt:lpstr>Custom Design</vt:lpstr>
      <vt:lpstr>1_Custom Design</vt:lpstr>
      <vt:lpstr>1_Design1</vt:lpstr>
      <vt:lpstr>VCCS  Shared Services Center</vt:lpstr>
      <vt:lpstr>Create a Punchout or Catalog Requisition</vt:lpstr>
      <vt:lpstr>Section A</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Section B</vt:lpstr>
      <vt:lpstr> </vt:lpstr>
      <vt:lpstr>Create a Punchout or Catalog Requisition</vt:lpstr>
      <vt:lpstr>Create a Punchout or Catalog Requisition</vt:lpstr>
      <vt:lpstr>Create a Punchout or Catalog Requisition</vt:lpstr>
      <vt:lpstr>Create a Punchout or Catalog Requisition</vt:lpstr>
      <vt:lpstr>Create a Punchout or Catalog Requisition</vt:lpstr>
      <vt:lpstr>Section C</vt:lpstr>
      <vt:lpstr>Create a Punchout or Catalog Requisition</vt:lpstr>
      <vt:lpstr>Create a Punchout or Catalog Requisition</vt:lpstr>
      <vt:lpstr>Create a Punchout or Catalog Requisition</vt:lpstr>
      <vt:lpstr>Create a Punchout or Catalog Requisition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Services Update</dc:title>
  <dc:creator>Kathy Metts</dc:creator>
  <cp:lastModifiedBy>Michele Canull</cp:lastModifiedBy>
  <cp:revision>45</cp:revision>
  <dcterms:created xsi:type="dcterms:W3CDTF">2017-03-27T13:49:51Z</dcterms:created>
  <dcterms:modified xsi:type="dcterms:W3CDTF">2024-07-25T12:22:04Z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0x01010042564CCA8D3CAC4F8505B1BEBB9D8B87</vt:lpwstr>
  </property>
  <property fmtid="{D5CDD505-2E9C-101B-9397-08002B2CF9AE}" pid="3" name="ClassificationContentMarkingFooterLocations">
    <vt:lpwstr>Title Design:3\Design1:6\Design2:5\Custom Design:4\1_Custom Design:4\1_Design1:5</vt:lpwstr>
  </property>
  <property fmtid="{D5CDD505-2E9C-101B-9397-08002B2CF9AE}" pid="4" name="ClassificationContentMarkingFooterText">
    <vt:lpwstr>Classified as Confidential</vt:lpwstr>
  </property>
  <property fmtid="{D5CDD505-2E9C-101B-9397-08002B2CF9AE}" pid="5" name="MSIP_Label_20005944-a941-45bc-b4f2-41a772bfa019_Enabled">
    <vt:lpwstr>true</vt:lpwstr>
  </property>
  <property fmtid="{D5CDD505-2E9C-101B-9397-08002B2CF9AE}" pid="6" name="MSIP_Label_20005944-a941-45bc-b4f2-41a772bfa019_SetDate">
    <vt:lpwstr>2024-05-08T20:08:05Z</vt:lpwstr>
  </property>
  <property fmtid="{D5CDD505-2E9C-101B-9397-08002B2CF9AE}" pid="7" name="MSIP_Label_20005944-a941-45bc-b4f2-41a772bfa019_Method">
    <vt:lpwstr>Privileged</vt:lpwstr>
  </property>
  <property fmtid="{D5CDD505-2E9C-101B-9397-08002B2CF9AE}" pid="8" name="MSIP_Label_20005944-a941-45bc-b4f2-41a772bfa019_Name">
    <vt:lpwstr>defa4170-0d19-0005-0003-bc88714345d2</vt:lpwstr>
  </property>
  <property fmtid="{D5CDD505-2E9C-101B-9397-08002B2CF9AE}" pid="9" name="MSIP_Label_20005944-a941-45bc-b4f2-41a772bfa019_SiteId">
    <vt:lpwstr>fab6beb5-3604-42df-bddc-f4e9ddd654d5</vt:lpwstr>
  </property>
  <property fmtid="{D5CDD505-2E9C-101B-9397-08002B2CF9AE}" pid="10" name="MSIP_Label_20005944-a941-45bc-b4f2-41a772bfa019_ActionId">
    <vt:lpwstr>27d1b558-29cf-45d9-8240-a86545d59749</vt:lpwstr>
  </property>
  <property fmtid="{D5CDD505-2E9C-101B-9397-08002B2CF9AE}" pid="11" name="MSIP_Label_20005944-a941-45bc-b4f2-41a772bfa019_ContentBits">
    <vt:lpwstr>0</vt:lpwstr>
  </property>
</Properties>
</file>